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3" r:id="rId3"/>
    <p:sldId id="257" r:id="rId4"/>
    <p:sldId id="258" r:id="rId5"/>
    <p:sldId id="262" r:id="rId6"/>
    <p:sldId id="259" r:id="rId7"/>
    <p:sldId id="277" r:id="rId8"/>
    <p:sldId id="260" r:id="rId9"/>
    <p:sldId id="291" r:id="rId10"/>
    <p:sldId id="261" r:id="rId11"/>
    <p:sldId id="269" r:id="rId12"/>
    <p:sldId id="285" r:id="rId13"/>
    <p:sldId id="293" r:id="rId14"/>
    <p:sldId id="289" r:id="rId15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00CC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深色樣式 1 - 輔色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2" autoAdjust="0"/>
    <p:restoredTop sz="93264" autoAdjust="0"/>
  </p:normalViewPr>
  <p:slideViewPr>
    <p:cSldViewPr>
      <p:cViewPr varScale="1">
        <p:scale>
          <a:sx n="74" d="100"/>
          <a:sy n="74" d="100"/>
        </p:scale>
        <p:origin x="2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/>
            </a:lvl1pPr>
          </a:lstStyle>
          <a:p>
            <a:fld id="{010D004F-95DF-481F-AA35-C9133F6D9D4A}" type="datetimeFigureOut">
              <a:rPr lang="zh-TW" altLang="en-US" smtClean="0"/>
              <a:pPr/>
              <a:t>2017/10/23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/>
            </a:lvl1pPr>
          </a:lstStyle>
          <a:p>
            <a:fld id="{F50AA11D-AFA9-47FA-97AC-7569D25A2D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1410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F58C1-EA32-4A78-BA06-B49F0111A892}" type="datetimeFigureOut">
              <a:rPr lang="zh-TW" altLang="en-US" smtClean="0"/>
              <a:pPr/>
              <a:t>2017/10/23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5AD58-5227-4909-8DA7-E9B1B4CDD5B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324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AD58-5227-4909-8DA7-E9B1B4CDD5B8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62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AD58-5227-4909-8DA7-E9B1B4CDD5B8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2185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AD58-5227-4909-8DA7-E9B1B4CDD5B8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3051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AD58-5227-4909-8DA7-E9B1B4CDD5B8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84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AD58-5227-4909-8DA7-E9B1B4CDD5B8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2771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AD58-5227-4909-8DA7-E9B1B4CDD5B8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1468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AD58-5227-4909-8DA7-E9B1B4CDD5B8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4897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AD58-5227-4909-8DA7-E9B1B4CDD5B8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4199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AD58-5227-4909-8DA7-E9B1B4CDD5B8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503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AD58-5227-4909-8DA7-E9B1B4CDD5B8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8359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AD58-5227-4909-8DA7-E9B1B4CDD5B8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5740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AD58-5227-4909-8DA7-E9B1B4CDD5B8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1018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5AD58-5227-4909-8DA7-E9B1B4CDD5B8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996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B1D-36BC-494C-A328-0492EEE306F8}" type="datetimeFigureOut">
              <a:rPr lang="zh-TW" altLang="en-US" smtClean="0"/>
              <a:pPr/>
              <a:t>2017/10/23</a:t>
            </a:fld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F55862-A96E-4B1D-8A21-B702B01F3C5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B1D-36BC-494C-A328-0492EEE306F8}" type="datetimeFigureOut">
              <a:rPr lang="zh-TW" altLang="en-US" smtClean="0"/>
              <a:pPr/>
              <a:t>2017/10/23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62-A96E-4B1D-8A21-B702B01F3C5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B1D-36BC-494C-A328-0492EEE306F8}" type="datetimeFigureOut">
              <a:rPr lang="zh-TW" altLang="en-US" smtClean="0"/>
              <a:pPr/>
              <a:t>2017/10/23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62-A96E-4B1D-8A21-B702B01F3C5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61D9B1D-36BC-494C-A328-0492EEE306F8}" type="datetimeFigureOut">
              <a:rPr lang="zh-TW" altLang="en-US" smtClean="0"/>
              <a:pPr/>
              <a:t>2017/10/23</a:t>
            </a:fld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CF55862-A96E-4B1D-8A21-B702B01F3C5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B1D-36BC-494C-A328-0492EEE306F8}" type="datetimeFigureOut">
              <a:rPr lang="zh-TW" altLang="en-US" smtClean="0"/>
              <a:pPr/>
              <a:t>2017/10/23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62-A96E-4B1D-8A21-B702B01F3C5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B1D-36BC-494C-A328-0492EEE306F8}" type="datetimeFigureOut">
              <a:rPr lang="zh-TW" altLang="en-US" smtClean="0"/>
              <a:pPr/>
              <a:t>2017/10/23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62-A96E-4B1D-8A21-B702B01F3C5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62-A96E-4B1D-8A21-B702B01F3C5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B1D-36BC-494C-A328-0492EEE306F8}" type="datetimeFigureOut">
              <a:rPr lang="zh-TW" altLang="en-US" smtClean="0"/>
              <a:pPr/>
              <a:t>2017/10/23</a:t>
            </a:fld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B1D-36BC-494C-A328-0492EEE306F8}" type="datetimeFigureOut">
              <a:rPr lang="zh-TW" altLang="en-US" smtClean="0"/>
              <a:pPr/>
              <a:t>2017/10/23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62-A96E-4B1D-8A21-B702B01F3C5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B1D-36BC-494C-A328-0492EEE306F8}" type="datetimeFigureOut">
              <a:rPr lang="zh-TW" altLang="en-US" smtClean="0"/>
              <a:pPr/>
              <a:t>2017/10/23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55862-A96E-4B1D-8A21-B702B01F3C5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61D9B1D-36BC-494C-A328-0492EEE306F8}" type="datetimeFigureOut">
              <a:rPr lang="zh-TW" altLang="en-US" smtClean="0"/>
              <a:pPr/>
              <a:t>2017/10/23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CF55862-A96E-4B1D-8A21-B702B01F3C5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zh-TW" altLang="en-US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9B1D-36BC-494C-A328-0492EEE306F8}" type="datetimeFigureOut">
              <a:rPr lang="zh-TW" altLang="en-US" smtClean="0"/>
              <a:pPr/>
              <a:t>2017/10/23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F55862-A96E-4B1D-8A21-B702B01F3C5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61D9B1D-36BC-494C-A328-0492EEE306F8}" type="datetimeFigureOut">
              <a:rPr lang="zh-TW" altLang="en-US" smtClean="0"/>
              <a:pPr/>
              <a:t>2017/10/23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CF55862-A96E-4B1D-8A21-B702B01F3C5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hyperlink" Target="&#25688;&#35201;&#19971;-2/1060925&#26032;&#23627;&#24515;&#24471;&#20998;&#20139;&#24433;&#29255;/&#39178;&#29399;&#38656;&#35413;&#20272;&#29872;&#22659;.mp4" TargetMode="External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25688;&#35201;&#19971;-1/&#24433;&#29255;/&#38506;&#29399;&#20570;&#36939;&#21205;.mp4" TargetMode="External"/><Relationship Id="rId11" Type="http://schemas.openxmlformats.org/officeDocument/2006/relationships/image" Target="../media/image28.jpeg"/><Relationship Id="rId5" Type="http://schemas.openxmlformats.org/officeDocument/2006/relationships/hyperlink" Target="&#25688;&#35201;&#19971;-5/&#25105;&#33021;&#28858;&#27969;&#28010;&#29399;&#20570;&#20160;&#40636;&#23459;&#35475;.mp4" TargetMode="External"/><Relationship Id="rId10" Type="http://schemas.openxmlformats.org/officeDocument/2006/relationships/image" Target="../media/image27.png"/><Relationship Id="rId4" Type="http://schemas.openxmlformats.org/officeDocument/2006/relationships/hyperlink" Target="&#25688;&#35201;&#19971;-3/&#35370;&#21839;&#23478;&#29738;&#32769;&#24107;&#24433;&#29255;.mp4" TargetMode="Externa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25688;&#35201;&#20845;-3/&#33287;&#27969;&#28010;&#29399;&#20114;&#21205;.mp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&#25688;&#35201;&#20845;-3/&#24535;&#24037;&#25945;&#23566;&#22914;&#20309;&#33287;&#29399;&#29609;.av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25688;&#35201;&#20845;-4/&#24433;&#29255;/&#23459;&#23566;&#24433;&#29255;.mp4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&#25688;&#35201;&#19971;-6/&#31038;&#21312;&#23621;&#27665;&#23459;&#23566;&#24433;&#29255;/&#24171;&#27969;&#28010;&#29399;&#28165;&#22823;&#20415;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5536" y="4581128"/>
            <a:ext cx="8305800" cy="1656184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報告人</a:t>
            </a:r>
            <a:r>
              <a:rPr lang="zh-TW" altLang="en-US" dirty="0"/>
              <a:t>：陳博釩、</a:t>
            </a:r>
            <a:r>
              <a:rPr lang="zh-TW" altLang="en-US" sz="2400" dirty="0"/>
              <a:t>蘇彥甄、</a:t>
            </a:r>
            <a:r>
              <a:rPr lang="zh-TW" altLang="zh-TW" sz="2400" kern="100" dirty="0">
                <a:latin typeface="Times New Roman" panose="02020603050405020304" pitchFamily="18" charset="0"/>
              </a:rPr>
              <a:t>王梓軒</a:t>
            </a:r>
            <a:endParaRPr lang="zh-TW" altLang="zh-TW" sz="2400" kern="1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r>
              <a:rPr lang="zh-TW" altLang="en-US" dirty="0"/>
              <a:t>蔡安絜、林哲熙</a:t>
            </a:r>
            <a:endParaRPr lang="en-US" altLang="zh-TW" dirty="0"/>
          </a:p>
          <a:p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行動方案團隊</a:t>
            </a:r>
            <a:r>
              <a:rPr lang="zh-TW" altLang="en-US" dirty="0"/>
              <a:t>：新路國小一、三年級合作</a:t>
            </a:r>
            <a:endParaRPr lang="en-US" altLang="zh-TW" dirty="0"/>
          </a:p>
          <a:p>
            <a:r>
              <a:rPr lang="zh-TW" altLang="en-US" dirty="0"/>
              <a:t>報告地點：田心國小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1520" y="2492896"/>
            <a:ext cx="8449816" cy="2016224"/>
          </a:xfrm>
        </p:spPr>
        <p:txBody>
          <a:bodyPr/>
          <a:lstStyle/>
          <a:p>
            <a:r>
              <a:rPr lang="zh-TW" altLang="en-US" b="1" u="heavy" dirty="0"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桃園市新路國小</a:t>
            </a:r>
            <a:r>
              <a:rPr lang="en-US" altLang="zh-TW" b="1" u="heavy" dirty="0"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/>
            </a:r>
            <a:br>
              <a:rPr lang="en-US" altLang="zh-TW" b="1" u="heavy" dirty="0"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en-US" altLang="zh-TW" sz="4200" b="1" u="heavy" dirty="0"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--</a:t>
            </a:r>
            <a:r>
              <a:rPr lang="zh-TW" altLang="en-US" b="1" u="heavy" dirty="0"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我的寶貝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3" y="262001"/>
            <a:ext cx="2071378" cy="1632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339187"/>
            <a:ext cx="1933526" cy="1632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9774"/>
            <a:ext cx="1966144" cy="1547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圖片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27" y="315274"/>
            <a:ext cx="2000539" cy="1579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探索過程</a:t>
            </a:r>
            <a:r>
              <a:rPr lang="en-US" altLang="zh-TW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-</a:t>
            </a:r>
            <a:r>
              <a:rPr lang="zh-TW" altLang="en-US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分享</a:t>
            </a:r>
            <a:endParaRPr lang="zh-TW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179512" y="2105730"/>
            <a:ext cx="3816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000" u="sng" dirty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3" action="ppaction://hlinkfile"/>
              </a:rPr>
              <a:t>班級參觀心得分享</a:t>
            </a:r>
            <a:endParaRPr lang="en-US" altLang="zh-TW" sz="2000" u="sng" dirty="0">
              <a:solidFill>
                <a:srgbClr val="7030A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u="sng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4" action="ppaction://hlinkfile"/>
              </a:rPr>
              <a:t>拜訪家琪老師校</a:t>
            </a:r>
            <a:r>
              <a:rPr lang="zh-TW" altLang="en-US" u="sng" dirty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4" action="ppaction://hlinkfile"/>
              </a:rPr>
              <a:t>犬</a:t>
            </a:r>
            <a:r>
              <a:rPr lang="zh-TW" altLang="en-US" u="sng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4" action="ppaction://hlinkfile"/>
              </a:rPr>
              <a:t>認養</a:t>
            </a:r>
            <a:endParaRPr lang="en-US" altLang="zh-TW" u="sng" dirty="0" smtClean="0">
              <a:solidFill>
                <a:srgbClr val="7030A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400" u="sng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5" action="ppaction://hlinkfile"/>
              </a:rPr>
              <a:t>我的宣誓</a:t>
            </a:r>
            <a:endParaRPr lang="en-US" altLang="zh-TW" sz="2400" u="sng" dirty="0" smtClean="0">
              <a:solidFill>
                <a:srgbClr val="7030A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400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社區海報張貼</a:t>
            </a:r>
            <a:endParaRPr lang="en-US" altLang="zh-TW" sz="2400" dirty="0" smtClean="0">
              <a:solidFill>
                <a:srgbClr val="7030A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6" action="ppaction://hlinkfile"/>
              </a:rPr>
              <a:t>流浪</a:t>
            </a:r>
            <a:r>
              <a:rPr lang="zh-TW" altLang="en-US" sz="2000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6" action="ppaction://hlinkfile"/>
              </a:rPr>
              <a:t>狗達人分享</a:t>
            </a:r>
            <a:r>
              <a:rPr lang="en-US" altLang="zh-TW" sz="1600" u="sng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sz="1600" u="sng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陪狗做運動</a:t>
            </a:r>
            <a:endParaRPr lang="en-US" altLang="zh-TW" sz="1600" u="sng" dirty="0">
              <a:solidFill>
                <a:srgbClr val="7030A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035" name="AutoShape 11" descr="http://e.share.photo.xuite.net/jenkuo_chang/1ef2b88/10138244/459599620_m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899592" y="1340768"/>
            <a:ext cx="28083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黑體" pitchFamily="49" charset="-120"/>
                <a:ea typeface="華康中黑體" pitchFamily="49" charset="-120"/>
              </a:rPr>
              <a:t>我的寶貝</a:t>
            </a:r>
          </a:p>
        </p:txBody>
      </p:sp>
      <p:grpSp>
        <p:nvGrpSpPr>
          <p:cNvPr id="36" name="群組 35"/>
          <p:cNvGrpSpPr/>
          <p:nvPr/>
        </p:nvGrpSpPr>
        <p:grpSpPr>
          <a:xfrm>
            <a:off x="4427984" y="260648"/>
            <a:ext cx="4608810" cy="1512168"/>
            <a:chOff x="4572000" y="260648"/>
            <a:chExt cx="4608810" cy="1512168"/>
          </a:xfrm>
        </p:grpSpPr>
        <p:sp>
          <p:nvSpPr>
            <p:cNvPr id="37" name="矩形 36"/>
            <p:cNvSpPr/>
            <p:nvPr/>
          </p:nvSpPr>
          <p:spPr>
            <a:xfrm>
              <a:off x="4572000" y="260648"/>
              <a:ext cx="4427984" cy="1512168"/>
            </a:xfrm>
            <a:prstGeom prst="rect">
              <a:avLst/>
            </a:prstGeom>
            <a:solidFill>
              <a:srgbClr val="CCFFCC">
                <a:alpha val="7843"/>
              </a:srgb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8" name="Group 22"/>
            <p:cNvGrpSpPr>
              <a:grpSpLocks/>
            </p:cNvGrpSpPr>
            <p:nvPr/>
          </p:nvGrpSpPr>
          <p:grpSpPr bwMode="auto">
            <a:xfrm>
              <a:off x="4787974" y="332734"/>
              <a:ext cx="4392836" cy="1368073"/>
              <a:chOff x="3267" y="7138"/>
              <a:chExt cx="5949" cy="5858"/>
            </a:xfrm>
          </p:grpSpPr>
          <p:sp>
            <p:nvSpPr>
              <p:cNvPr id="39" name="圓角矩形 38"/>
              <p:cNvSpPr>
                <a:spLocks noChangeArrowheads="1"/>
              </p:cNvSpPr>
              <p:nvPr/>
            </p:nvSpPr>
            <p:spPr bwMode="auto">
              <a:xfrm>
                <a:off x="3267" y="8063"/>
                <a:ext cx="1755" cy="319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2D69B"/>
                  </a:gs>
                  <a:gs pos="50000">
                    <a:srgbClr val="9BBB59"/>
                  </a:gs>
                  <a:gs pos="100000">
                    <a:srgbClr val="C2D69B"/>
                  </a:gs>
                </a:gsLst>
                <a:lin ang="5400000" scaled="1"/>
              </a:gradFill>
              <a:ln w="12700">
                <a:solidFill>
                  <a:srgbClr val="9BBB59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4E6128"/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華康海報體W12" charset="-120"/>
                    <a:ea typeface="華康海報體W12" charset="-120"/>
                    <a:cs typeface="新細明體" pitchFamily="18" charset="-120"/>
                  </a:rPr>
                  <a:t>我的寶貝</a:t>
                </a:r>
              </a:p>
            </p:txBody>
          </p:sp>
          <p:sp>
            <p:nvSpPr>
              <p:cNvPr id="40" name="圓角矩形 8"/>
              <p:cNvSpPr>
                <a:spLocks noChangeArrowheads="1"/>
              </p:cNvSpPr>
              <p:nvPr/>
            </p:nvSpPr>
            <p:spPr bwMode="auto">
              <a:xfrm>
                <a:off x="5510" y="8063"/>
                <a:ext cx="976" cy="3391"/>
              </a:xfrm>
              <a:prstGeom prst="roundRect">
                <a:avLst>
                  <a:gd name="adj" fmla="val 16667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tabLst/>
                </a:pPr>
                <a:r>
                  <a:rPr kumimoji="1" lang="zh-TW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華康古印體" charset="-120"/>
                    <a:ea typeface="華康古印體" charset="-120"/>
                    <a:cs typeface="新細明體" pitchFamily="18" charset="-120"/>
                  </a:rPr>
                  <a:t>分享</a:t>
                </a:r>
              </a:p>
            </p:txBody>
          </p:sp>
          <p:sp>
            <p:nvSpPr>
              <p:cNvPr id="41" name="圓角矩形 18"/>
              <p:cNvSpPr>
                <a:spLocks noChangeArrowheads="1"/>
              </p:cNvSpPr>
              <p:nvPr/>
            </p:nvSpPr>
            <p:spPr bwMode="auto">
              <a:xfrm>
                <a:off x="6973" y="7138"/>
                <a:ext cx="2243" cy="58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D6E3BC"/>
                  </a:gs>
                </a:gsLst>
                <a:lin ang="5400000" scaled="1"/>
              </a:gradFill>
              <a:ln w="12700">
                <a:solidFill>
                  <a:srgbClr val="C2D69B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到班級</a:t>
                </a:r>
                <a:r>
                  <a:rPr kumimoji="1" lang="zh-TW" altLang="en-US" sz="1200" dirty="0" smtClean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分享參觀</a:t>
                </a:r>
                <a:r>
                  <a:rPr kumimoji="1" lang="zh-TW" altLang="en-US" sz="1200" dirty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收容所</a:t>
                </a:r>
                <a:r>
                  <a:rPr kumimoji="1" lang="zh-TW" altLang="en-US" sz="1200" dirty="0" smtClean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心得</a:t>
                </a:r>
                <a:endParaRPr kumimoji="1" lang="en-US" altLang="zh-TW" sz="1200" dirty="0" smtClean="0">
                  <a:solidFill>
                    <a:srgbClr val="000000"/>
                  </a:solidFill>
                  <a:latin typeface="華康古印體" charset="-120"/>
                  <a:ea typeface="華康古印體" charset="-120"/>
                  <a:cs typeface="新細明體" pitchFamily="18" charset="-120"/>
                </a:endParaRPr>
              </a:p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TW" altLang="en-US" sz="1200" dirty="0" smtClean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拜訪</a:t>
                </a:r>
                <a:r>
                  <a:rPr kumimoji="1" lang="zh-TW" altLang="en-US" sz="1200" dirty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衛生</a:t>
                </a:r>
                <a:r>
                  <a:rPr kumimoji="1" lang="zh-TW" altLang="en-US" sz="1200" dirty="0" smtClean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組長</a:t>
                </a:r>
                <a:endParaRPr kumimoji="1" lang="en-US" altLang="zh-TW" sz="1200" dirty="0" smtClean="0">
                  <a:solidFill>
                    <a:srgbClr val="000000"/>
                  </a:solidFill>
                  <a:latin typeface="華康古印體" charset="-120"/>
                  <a:ea typeface="華康古印體" charset="-120"/>
                  <a:cs typeface="新細明體" pitchFamily="18" charset="-120"/>
                </a:endParaRPr>
              </a:p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TW" altLang="en-US" sz="1200" dirty="0" smtClean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我的宣誓</a:t>
                </a:r>
                <a:endParaRPr kumimoji="1" lang="en-US" altLang="zh-TW" sz="1200" dirty="0">
                  <a:solidFill>
                    <a:srgbClr val="000000"/>
                  </a:solidFill>
                  <a:latin typeface="華康古印體" charset="-120"/>
                  <a:ea typeface="華康古印體" charset="-120"/>
                  <a:cs typeface="新細明體" pitchFamily="18" charset="-120"/>
                </a:endParaRPr>
              </a:p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社區張貼海報</a:t>
                </a:r>
                <a:endParaRPr kumimoji="1" lang="en-US" altLang="zh-TW" sz="1200" dirty="0">
                  <a:solidFill>
                    <a:srgbClr val="000000"/>
                  </a:solidFill>
                  <a:latin typeface="華康古印體" charset="-120"/>
                  <a:ea typeface="華康古印體" charset="-120"/>
                  <a:cs typeface="新細明體" pitchFamily="18" charset="-120"/>
                </a:endParaRPr>
              </a:p>
            </p:txBody>
          </p:sp>
          <p:cxnSp>
            <p:nvCxnSpPr>
              <p:cNvPr id="42" name="AutoShape 31"/>
              <p:cNvCxnSpPr>
                <a:cxnSpLocks noChangeShapeType="1"/>
                <a:stCxn id="39" idx="3"/>
                <a:endCxn id="40" idx="1"/>
              </p:cNvCxnSpPr>
              <p:nvPr/>
            </p:nvCxnSpPr>
            <p:spPr bwMode="auto">
              <a:xfrm>
                <a:off x="5022" y="9661"/>
                <a:ext cx="488" cy="97"/>
              </a:xfrm>
              <a:prstGeom prst="straightConnector1">
                <a:avLst/>
              </a:prstGeom>
              <a:noFill/>
              <a:ln w="19050">
                <a:solidFill>
                  <a:srgbClr val="548DD4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43" name="AutoShape 37"/>
              <p:cNvCxnSpPr>
                <a:cxnSpLocks noChangeShapeType="1"/>
                <a:stCxn id="40" idx="3"/>
              </p:cNvCxnSpPr>
              <p:nvPr/>
            </p:nvCxnSpPr>
            <p:spPr bwMode="auto">
              <a:xfrm>
                <a:off x="6486" y="9759"/>
                <a:ext cx="541" cy="107"/>
              </a:xfrm>
              <a:prstGeom prst="straightConnector1">
                <a:avLst/>
              </a:prstGeom>
              <a:noFill/>
              <a:ln w="19050">
                <a:solidFill>
                  <a:srgbClr val="548DD4"/>
                </a:solidFill>
                <a:round/>
                <a:headEnd/>
                <a:tailEnd type="triangle" w="med" len="med"/>
              </a:ln>
              <a:effectLst/>
            </p:spPr>
          </p:cxnSp>
        </p:grp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94E091FB-F77F-49D0-9985-0FAA83A83E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28" y="1969379"/>
            <a:ext cx="2627784" cy="14754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300" y="3877166"/>
            <a:ext cx="2988365" cy="2632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3928" y="2049810"/>
            <a:ext cx="1928740" cy="15214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6665" y="3926902"/>
            <a:ext cx="2175585" cy="150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圖片 18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388" y="4370028"/>
            <a:ext cx="1708356" cy="1646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32" y="5085184"/>
            <a:ext cx="1911780" cy="1073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46" y="3413127"/>
            <a:ext cx="1984802" cy="111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08520" y="1916832"/>
            <a:ext cx="9145016" cy="4941168"/>
          </a:xfrm>
        </p:spPr>
        <p:txBody>
          <a:bodyPr>
            <a:normAutofit fontScale="92500" lnSpcReduction="10000"/>
          </a:bodyPr>
          <a:lstStyle/>
          <a:p>
            <a:pPr marL="900113" indent="-514350">
              <a:lnSpc>
                <a:spcPct val="120000"/>
              </a:lnSpc>
              <a:buAutoNum type="arabicPeriod"/>
            </a:pP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狗是我們最好的朋友，</a:t>
            </a:r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為什麼有人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要丟掉牠</a:t>
            </a:r>
            <a:r>
              <a:rPr lang="en-US" altLang="zh-TW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希望經我們宣導 </a:t>
            </a:r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可以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改善學校附近流浪狗的問題。</a:t>
            </a:r>
          </a:p>
          <a:p>
            <a:pPr marL="900113" indent="-514350">
              <a:lnSpc>
                <a:spcPct val="120000"/>
              </a:lnSpc>
              <a:buAutoNum type="arabicPeriod" startAt="2"/>
            </a:pP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原來養狗的學問這麼大，不是只有喜歡就可以養，要考慮的問題很多。</a:t>
            </a:r>
          </a:p>
          <a:p>
            <a:pPr marL="900113" indent="-514350">
              <a:lnSpc>
                <a:spcPct val="120000"/>
              </a:lnSpc>
              <a:buAutoNum type="arabicPeriod" startAt="3"/>
            </a:pP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參觀收容所，讓我們對這些</a:t>
            </a:r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可憐狗狗有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更</a:t>
            </a:r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加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認識了解。</a:t>
            </a:r>
          </a:p>
          <a:p>
            <a:pPr marL="900113" indent="-514350">
              <a:lnSpc>
                <a:spcPct val="120000"/>
              </a:lnSpc>
              <a:buAutoNum type="arabicPeriod" startAt="4"/>
            </a:pP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流浪動物也可以經過訓練讓牠們</a:t>
            </a:r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有第二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個專長來繼續幫忙人類</a:t>
            </a:r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dirty="0" smtClean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900113" indent="-514350">
              <a:lnSpc>
                <a:spcPct val="120000"/>
              </a:lnSpc>
              <a:buFont typeface="Wingdings 2"/>
              <a:buAutoNum type="arabicPeriod" startAt="4"/>
            </a:pPr>
            <a:r>
              <a:rPr lang="zh-TW" altLang="zh-TW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原來我們也能為這些流浪狗近</a:t>
            </a:r>
            <a:r>
              <a:rPr lang="zh-TW" altLang="zh-TW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zh-TW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份心力。如</a:t>
            </a:r>
            <a:r>
              <a:rPr lang="en-US" altLang="zh-TW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zh-TW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幫忙清掃路上的狗大便。</a:t>
            </a:r>
          </a:p>
          <a:p>
            <a:pPr marL="900113" indent="-514350">
              <a:lnSpc>
                <a:spcPct val="120000"/>
              </a:lnSpc>
              <a:buAutoNum type="arabicPeriod" startAt="4"/>
            </a:pPr>
            <a:endParaRPr lang="en-US" altLang="zh-TW" dirty="0" smtClean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385763" indent="0">
              <a:lnSpc>
                <a:spcPct val="120000"/>
              </a:lnSpc>
              <a:buNone/>
            </a:pPr>
            <a:endParaRPr lang="zh-TW" altLang="en-US" sz="32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en-US" altLang="zh-TW" sz="3200" dirty="0"/>
          </a:p>
          <a:p>
            <a:endParaRPr lang="zh-TW" altLang="en-US" sz="32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u="heavy" dirty="0"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華康粗圓體" pitchFamily="49" charset="-120"/>
                <a:ea typeface="華康粗圓體" pitchFamily="49" charset="-120"/>
              </a:rPr>
              <a:t>行動省思</a:t>
            </a:r>
            <a:r>
              <a:rPr lang="en-US" altLang="zh-TW" b="1" u="heavy" dirty="0"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華康粗圓體" pitchFamily="49" charset="-120"/>
                <a:ea typeface="華康粗圓體" pitchFamily="49" charset="-120"/>
              </a:rPr>
              <a:t>(</a:t>
            </a:r>
            <a:r>
              <a:rPr lang="zh-TW" altLang="en-US" b="1" u="heavy" dirty="0"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華康粗圓體" pitchFamily="49" charset="-120"/>
                <a:ea typeface="華康粗圓體" pitchFamily="49" charset="-120"/>
              </a:rPr>
              <a:t>學生</a:t>
            </a:r>
            <a:r>
              <a:rPr lang="en-US" altLang="zh-TW" b="1" u="heavy" dirty="0"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華康粗圓體" pitchFamily="49" charset="-120"/>
                <a:ea typeface="華康粗圓體" pitchFamily="49" charset="-120"/>
              </a:rPr>
              <a:t>)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80"/>
            <a:ext cx="2051720" cy="1152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79095"/>
            <a:ext cx="2034254" cy="1142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56792"/>
            <a:ext cx="8435280" cy="5040560"/>
          </a:xfrm>
        </p:spPr>
        <p:txBody>
          <a:bodyPr>
            <a:noAutofit/>
          </a:bodyPr>
          <a:lstStyle/>
          <a:p>
            <a:r>
              <a:rPr lang="zh-TW" altLang="zh-TW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藉由孩子看到有人被流浪狗追逐引起他們注意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</a:t>
            </a:r>
            <a:r>
              <a:rPr lang="zh-TW" altLang="zh-TW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重視流浪狗對社區的影響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en-US" altLang="zh-TW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zh-TW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到新屋動物保護收容所的訪問，這樣的討論想必會對孩子以後有深切的記憶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與影響。</a:t>
            </a:r>
            <a:endParaRPr lang="en-US" altLang="zh-TW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zh-TW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如何做好「主人」也是負責任的表現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</a:t>
            </a:r>
            <a:r>
              <a:rPr lang="zh-TW" altLang="zh-TW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如果從小就能有這樣的想法，那做任何事就都沒有問題了。</a:t>
            </a:r>
            <a:endParaRPr lang="en-US" altLang="zh-TW" sz="36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None/>
            </a:pPr>
            <a:endParaRPr lang="en-US" altLang="zh-TW" sz="3600" dirty="0"/>
          </a:p>
          <a:p>
            <a:endParaRPr lang="en-US" altLang="zh-TW" sz="3600" dirty="0"/>
          </a:p>
          <a:p>
            <a:endParaRPr lang="zh-TW" altLang="en-US" sz="36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u="heavy" dirty="0"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華康粗圓體" pitchFamily="49" charset="-120"/>
                <a:ea typeface="華康粗圓體" pitchFamily="49" charset="-120"/>
              </a:rPr>
              <a:t>行動省思</a:t>
            </a:r>
            <a:r>
              <a:rPr lang="en-US" altLang="zh-TW" b="1" u="heavy" dirty="0"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華康粗圓體" pitchFamily="49" charset="-120"/>
                <a:ea typeface="華康粗圓體" pitchFamily="49" charset="-120"/>
              </a:rPr>
              <a:t>(</a:t>
            </a:r>
            <a:r>
              <a:rPr lang="zh-TW" altLang="en-US" b="1" u="heavy" dirty="0"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華康粗圓體" pitchFamily="49" charset="-120"/>
                <a:ea typeface="華康粗圓體" pitchFamily="49" charset="-120"/>
              </a:rPr>
              <a:t>教師</a:t>
            </a:r>
            <a:r>
              <a:rPr lang="en-US" altLang="zh-TW" b="1" u="heavy" dirty="0"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華康粗圓體" pitchFamily="49" charset="-120"/>
                <a:ea typeface="華康粗圓體" pitchFamily="49" charset="-120"/>
              </a:rPr>
              <a:t>)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DA690263-663E-4B93-8FD1-CF70071B0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80" y="5143416"/>
            <a:ext cx="2555776" cy="1435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436" y="301657"/>
            <a:ext cx="1004837" cy="1206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414323"/>
            <a:ext cx="1421201" cy="1005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148" y="301657"/>
            <a:ext cx="1096887" cy="1186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heavy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最棒的回饋</a:t>
            </a:r>
            <a:endParaRPr lang="zh-TW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179512" y="2105730"/>
            <a:ext cx="85072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zh-TW" sz="48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社區居民經由孩子的宣導</a:t>
            </a:r>
            <a:r>
              <a:rPr lang="zh-TW" altLang="zh-TW" sz="48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後</a:t>
            </a:r>
            <a:r>
              <a:rPr lang="zh-TW" altLang="en-US" sz="48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</a:t>
            </a:r>
            <a:r>
              <a:rPr lang="zh-TW" altLang="zh-TW" sz="48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在</a:t>
            </a:r>
            <a:r>
              <a:rPr lang="zh-TW" altLang="zh-TW" sz="48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遛狗時果真遵守約定自備報紙</a:t>
            </a:r>
            <a:r>
              <a:rPr lang="zh-TW" altLang="zh-TW" sz="4800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和</a:t>
            </a:r>
            <a:r>
              <a:rPr lang="zh-TW" altLang="zh-TW" sz="48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塑膠袋幫狗清大便</a:t>
            </a:r>
            <a:r>
              <a:rPr lang="zh-TW" altLang="zh-TW" sz="4800" dirty="0"/>
              <a:t>。</a:t>
            </a:r>
            <a:endParaRPr lang="en-US" altLang="zh-TW" sz="4800" dirty="0">
              <a:solidFill>
                <a:srgbClr val="7030A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035" name="AutoShape 11" descr="http://e.share.photo.xuite.net/jenkuo_chang/1ef2b88/10138244/459599620_m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899592" y="1340768"/>
            <a:ext cx="28083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黑體" pitchFamily="49" charset="-120"/>
                <a:ea typeface="華康中黑體" pitchFamily="49" charset="-120"/>
              </a:rPr>
              <a:t>我的寶貝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071" y="548095"/>
            <a:ext cx="1556170" cy="140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685" y="531010"/>
            <a:ext cx="1651009" cy="1440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圖片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75" y="548303"/>
            <a:ext cx="1599695" cy="1406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68303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7389440" cy="1643382"/>
          </a:xfrm>
        </p:spPr>
        <p:txBody>
          <a:bodyPr/>
          <a:lstStyle/>
          <a:p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感謝您的聆聽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3657784"/>
            <a:ext cx="2712955" cy="1682642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212976"/>
            <a:ext cx="7389440" cy="2044824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E0E89913-50BF-444D-BA96-11E4DAFAD9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21" y="352050"/>
            <a:ext cx="2864184" cy="1608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圖片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64" y="385614"/>
            <a:ext cx="2376264" cy="1645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91" y="393193"/>
            <a:ext cx="2790908" cy="1567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96" y="3035632"/>
            <a:ext cx="4059690" cy="2279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7477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2151331"/>
            <a:ext cx="7272808" cy="2429797"/>
          </a:xfrm>
        </p:spPr>
        <p:txBody>
          <a:bodyPr>
            <a:normAutofit lnSpcReduction="10000"/>
          </a:bodyPr>
          <a:lstStyle/>
          <a:p>
            <a:r>
              <a:rPr lang="zh-TW" altLang="en-US" sz="48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被狗追的經驗</a:t>
            </a:r>
            <a:endParaRPr lang="en-US" altLang="zh-TW" sz="48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zh-TW" altLang="en-US" sz="48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 </a:t>
            </a:r>
            <a:r>
              <a:rPr lang="en-US" altLang="zh-TW" sz="48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vs</a:t>
            </a:r>
          </a:p>
          <a:p>
            <a:pPr marL="0" indent="0">
              <a:buNone/>
            </a:pPr>
            <a:r>
              <a:rPr lang="zh-TW" altLang="en-US" sz="48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    踩到狗大便</a:t>
            </a:r>
            <a:endParaRPr lang="zh-TW" altLang="en-US" sz="48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 cmpd="dbl">
            <a:noFill/>
            <a:prstDash val="solid"/>
          </a:ln>
        </p:spPr>
        <p:txBody>
          <a:bodyPr>
            <a:normAutofit/>
          </a:bodyPr>
          <a:lstStyle/>
          <a:p>
            <a:r>
              <a:rPr lang="zh-TW" altLang="en-US" b="1" u="heavy" dirty="0"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華康粗圓體" pitchFamily="49" charset="-120"/>
                <a:ea typeface="華康粗圓體" pitchFamily="49" charset="-120"/>
              </a:rPr>
              <a:t>緣起～</a:t>
            </a:r>
            <a:r>
              <a:rPr lang="zh-TW" altLang="en-US" b="1" u="heavy" dirty="0">
                <a:solidFill>
                  <a:srgbClr val="FFC000"/>
                </a:solidFill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+mj-ea"/>
              </a:rPr>
              <a:t>一場追逐戰</a:t>
            </a:r>
            <a:r>
              <a:rPr lang="zh-TW" altLang="en-US" b="1" u="heavy" dirty="0"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</a:rPr>
              <a:t>　　　</a:t>
            </a:r>
            <a:r>
              <a:rPr lang="zh-TW" altLang="en-US" b="1" u="sng" dirty="0"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</a:rPr>
              <a:t>　　　　　　　</a:t>
            </a:r>
          </a:p>
        </p:txBody>
      </p:sp>
      <p:sp>
        <p:nvSpPr>
          <p:cNvPr id="6" name="矩形 5"/>
          <p:cNvSpPr/>
          <p:nvPr/>
        </p:nvSpPr>
        <p:spPr>
          <a:xfrm rot="21114554">
            <a:off x="133912" y="4365064"/>
            <a:ext cx="849463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於是</a:t>
            </a:r>
            <a:endParaRPr lang="en-US" altLang="zh-TW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/>
            <a:r>
              <a:rPr lang="zh-TW" alt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流浪狗探索</a:t>
            </a:r>
            <a:r>
              <a:rPr lang="zh-TW" alt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" pitchFamily="49" charset="-120"/>
                <a:ea typeface="華康海報體W12" pitchFamily="49" charset="-120"/>
              </a:rPr>
              <a:t>　</a:t>
            </a:r>
            <a:r>
              <a:rPr lang="zh-TW" alt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就此展開</a:t>
            </a:r>
            <a:r>
              <a:rPr lang="zh-TW" alt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" pitchFamily="49" charset="-120"/>
                <a:ea typeface="華康海報體W12" pitchFamily="49" charset="-120"/>
              </a:rPr>
              <a:t>！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591869"/>
            <a:ext cx="2773576" cy="155946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u="heavy" dirty="0"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華康粗圓體" pitchFamily="49" charset="-120"/>
                <a:ea typeface="華康粗圓體" pitchFamily="49" charset="-120"/>
              </a:rPr>
              <a:t>探索實踐過程</a:t>
            </a:r>
          </a:p>
        </p:txBody>
      </p:sp>
      <p:grpSp>
        <p:nvGrpSpPr>
          <p:cNvPr id="41" name="群組 40"/>
          <p:cNvGrpSpPr/>
          <p:nvPr/>
        </p:nvGrpSpPr>
        <p:grpSpPr>
          <a:xfrm>
            <a:off x="5292081" y="5299677"/>
            <a:ext cx="3851920" cy="1438276"/>
            <a:chOff x="5672118" y="4728401"/>
            <a:chExt cx="3768383" cy="1438276"/>
          </a:xfrm>
        </p:grpSpPr>
        <p:sp>
          <p:nvSpPr>
            <p:cNvPr id="12" name="圓角矩形 19"/>
            <p:cNvSpPr>
              <a:spLocks/>
            </p:cNvSpPr>
            <p:nvPr/>
          </p:nvSpPr>
          <p:spPr bwMode="auto">
            <a:xfrm>
              <a:off x="6213311" y="4728401"/>
              <a:ext cx="3227190" cy="1438276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D6E3BC"/>
                </a:gs>
              </a:gsLst>
              <a:lin ang="5400000" scaled="1"/>
            </a:gradFill>
            <a:ln w="12700">
              <a:solidFill>
                <a:srgbClr val="C2D69B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400" dirty="0" smtClean="0">
                  <a:solidFill>
                    <a:srgbClr val="0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達人分享、到各</a:t>
              </a:r>
              <a:r>
                <a:rPr kumimoji="1" lang="zh-TW" altLang="en-US" sz="1400" dirty="0">
                  <a:solidFill>
                    <a:srgbClr val="0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班進行</a:t>
              </a:r>
              <a:r>
                <a:rPr kumimoji="1" lang="zh-TW" altLang="en-US" sz="1400" dirty="0" smtClean="0">
                  <a:solidFill>
                    <a:srgbClr val="0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參觀</a:t>
              </a:r>
              <a:r>
                <a:rPr kumimoji="1" lang="zh-TW" altLang="en-US" sz="1400" dirty="0">
                  <a:solidFill>
                    <a:srgbClr val="0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心得分享、訪問是否能養校犬</a:t>
              </a:r>
              <a:r>
                <a:rPr kumimoji="1" lang="en-US" altLang="zh-TW" sz="1400" dirty="0" smtClean="0">
                  <a:solidFill>
                    <a:srgbClr val="0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?</a:t>
              </a:r>
              <a:r>
                <a:rPr kumimoji="1" lang="zh-TW" altLang="en-US" sz="1400" dirty="0" smtClean="0">
                  <a:solidFill>
                    <a:srgbClr val="0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 發下宣誓單跟家長分享，製作</a:t>
              </a:r>
              <a:r>
                <a:rPr kumimoji="1" lang="zh-TW" altLang="en-US" sz="1400" dirty="0">
                  <a:solidFill>
                    <a:srgbClr val="0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小海報張貼</a:t>
              </a:r>
              <a:r>
                <a:rPr kumimoji="1" lang="zh-TW" altLang="en-US" sz="1400" dirty="0" smtClean="0">
                  <a:solidFill>
                    <a:srgbClr val="0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鄰近、社區</a:t>
              </a:r>
              <a:r>
                <a:rPr kumimoji="1" lang="zh-TW" altLang="en-US" sz="1400" dirty="0">
                  <a:solidFill>
                    <a:srgbClr val="0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宣導。</a:t>
              </a:r>
              <a:endParaRPr kumimoji="1" lang="zh-TW" altLang="zh-TW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新細明體" pitchFamily="18" charset="-120"/>
              </a:endParaRPr>
            </a:p>
          </p:txBody>
        </p:sp>
        <p:cxnSp>
          <p:nvCxnSpPr>
            <p:cNvPr id="19" name="AutoShape 34"/>
            <p:cNvCxnSpPr>
              <a:cxnSpLocks noChangeShapeType="1"/>
              <a:stCxn id="33" idx="3"/>
            </p:cNvCxnSpPr>
            <p:nvPr/>
          </p:nvCxnSpPr>
          <p:spPr bwMode="auto">
            <a:xfrm>
              <a:off x="5672118" y="5105308"/>
              <a:ext cx="828648" cy="38966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群組 38"/>
          <p:cNvGrpSpPr/>
          <p:nvPr/>
        </p:nvGrpSpPr>
        <p:grpSpPr>
          <a:xfrm>
            <a:off x="101143" y="2796264"/>
            <a:ext cx="5139478" cy="2353130"/>
            <a:chOff x="169929" y="2981732"/>
            <a:chExt cx="5213963" cy="1972891"/>
          </a:xfrm>
        </p:grpSpPr>
        <p:sp>
          <p:nvSpPr>
            <p:cNvPr id="5" name="圓角矩形 11"/>
            <p:cNvSpPr>
              <a:spLocks noChangeArrowheads="1"/>
            </p:cNvSpPr>
            <p:nvPr/>
          </p:nvSpPr>
          <p:spPr bwMode="auto">
            <a:xfrm>
              <a:off x="3727708" y="4401863"/>
              <a:ext cx="1656184" cy="55276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C2D69B"/>
                </a:gs>
                <a:gs pos="50000">
                  <a:srgbClr val="EAF1DD"/>
                </a:gs>
                <a:gs pos="100000">
                  <a:srgbClr val="C2D69B"/>
                </a:gs>
              </a:gsLst>
              <a:lin ang="18900000" scaled="1"/>
            </a:gradFill>
            <a:ln w="12700">
              <a:solidFill>
                <a:srgbClr val="C2D69B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r>
                <a:rPr kumimoji="1" lang="zh-TW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實踐</a:t>
              </a:r>
              <a:endParaRPr kumimoji="1" lang="zh-TW" altLang="zh-TW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新細明體" pitchFamily="18" charset="-120"/>
              </a:endParaRPr>
            </a:p>
          </p:txBody>
        </p:sp>
        <p:cxnSp>
          <p:nvCxnSpPr>
            <p:cNvPr id="16" name="AutoShape 32"/>
            <p:cNvCxnSpPr>
              <a:cxnSpLocks noChangeShapeType="1"/>
              <a:stCxn id="7" idx="3"/>
              <a:endCxn id="32" idx="1"/>
            </p:cNvCxnSpPr>
            <p:nvPr/>
          </p:nvCxnSpPr>
          <p:spPr bwMode="auto">
            <a:xfrm>
              <a:off x="2974091" y="3884169"/>
              <a:ext cx="708767" cy="3147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圓角矩形 6"/>
            <p:cNvSpPr>
              <a:spLocks noChangeArrowheads="1"/>
            </p:cNvSpPr>
            <p:nvPr/>
          </p:nvSpPr>
          <p:spPr bwMode="auto">
            <a:xfrm>
              <a:off x="169929" y="3190836"/>
              <a:ext cx="2804162" cy="138666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C2D69B"/>
                </a:gs>
                <a:gs pos="50000">
                  <a:srgbClr val="9BBB59"/>
                </a:gs>
                <a:gs pos="100000">
                  <a:srgbClr val="C2D69B"/>
                </a:gs>
              </a:gsLst>
              <a:lin ang="5400000" scaled="1"/>
            </a:gradFill>
            <a:ln w="12700">
              <a:solidFill>
                <a:srgbClr val="9BBB59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4E6128"/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我的寶貝</a:t>
              </a:r>
              <a:endParaRPr kumimoji="1" lang="zh-TW" altLang="zh-TW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新細明體" pitchFamily="18" charset="-120"/>
              </a:endParaRPr>
            </a:p>
          </p:txBody>
        </p:sp>
        <p:cxnSp>
          <p:nvCxnSpPr>
            <p:cNvPr id="15" name="AutoShape 31"/>
            <p:cNvCxnSpPr>
              <a:cxnSpLocks noChangeShapeType="1"/>
              <a:stCxn id="7" idx="3"/>
              <a:endCxn id="34" idx="1"/>
            </p:cNvCxnSpPr>
            <p:nvPr/>
          </p:nvCxnSpPr>
          <p:spPr bwMode="auto">
            <a:xfrm flipV="1">
              <a:off x="2974091" y="2981732"/>
              <a:ext cx="708767" cy="902437"/>
            </a:xfrm>
            <a:prstGeom prst="straightConnector1">
              <a:avLst/>
            </a:prstGeom>
            <a:ln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群組 39"/>
          <p:cNvGrpSpPr/>
          <p:nvPr/>
        </p:nvGrpSpPr>
        <p:grpSpPr>
          <a:xfrm>
            <a:off x="5148064" y="1775099"/>
            <a:ext cx="3816424" cy="3454102"/>
            <a:chOff x="5434351" y="1986477"/>
            <a:chExt cx="3816424" cy="3529191"/>
          </a:xfrm>
        </p:grpSpPr>
        <p:sp>
          <p:nvSpPr>
            <p:cNvPr id="9" name="圓角矩形 13"/>
            <p:cNvSpPr>
              <a:spLocks noChangeArrowheads="1"/>
            </p:cNvSpPr>
            <p:nvPr/>
          </p:nvSpPr>
          <p:spPr bwMode="auto">
            <a:xfrm>
              <a:off x="6370455" y="1986477"/>
              <a:ext cx="2808311" cy="108248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D6E3BC"/>
                </a:gs>
              </a:gsLst>
              <a:lin ang="5400000" scaled="1"/>
            </a:gradFill>
            <a:ln w="12700">
              <a:solidFill>
                <a:srgbClr val="C2D69B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000" dirty="0">
                  <a:solidFill>
                    <a:srgbClr val="0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為什麼有人會捨</a:t>
              </a:r>
              <a:r>
                <a:rPr kumimoji="1" lang="zh-TW" altLang="en-US" sz="2000" dirty="0">
                  <a:solidFill>
                    <a:srgbClr val="000000"/>
                  </a:solidFill>
                  <a:latin typeface="文鼎標楷注音破音一" panose="020B0602010101010101" pitchFamily="34" charset="-120"/>
                  <a:ea typeface="文鼎標楷注音破音一" panose="020B0602010101010101" pitchFamily="34" charset="-120"/>
                  <a:cs typeface="新細明體" pitchFamily="18" charset="-120"/>
                </a:rPr>
                <a:t>得</a:t>
              </a:r>
              <a:r>
                <a:rPr kumimoji="1" lang="zh-TW" altLang="en-US" sz="2000" dirty="0">
                  <a:solidFill>
                    <a:srgbClr val="0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不要這些可愛的狗狗呢</a:t>
              </a:r>
              <a:r>
                <a:rPr kumimoji="1" lang="en-US" altLang="zh-TW" sz="2000" dirty="0">
                  <a:solidFill>
                    <a:srgbClr val="0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?</a:t>
              </a:r>
              <a:endParaRPr kumimoji="1" lang="zh-TW" altLang="zh-TW" sz="2000" dirty="0">
                <a:solidFill>
                  <a:srgbClr val="0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新細明體" pitchFamily="18" charset="-120"/>
              </a:endParaRPr>
            </a:p>
          </p:txBody>
        </p:sp>
        <p:sp>
          <p:nvSpPr>
            <p:cNvPr id="10" name="圓角矩形 15"/>
            <p:cNvSpPr>
              <a:spLocks noChangeArrowheads="1"/>
            </p:cNvSpPr>
            <p:nvPr/>
          </p:nvSpPr>
          <p:spPr bwMode="auto">
            <a:xfrm>
              <a:off x="6370455" y="3140968"/>
              <a:ext cx="2808312" cy="115212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D6E3BC"/>
                </a:gs>
              </a:gsLst>
              <a:lin ang="5400000" scaled="1"/>
            </a:gradFill>
            <a:ln w="12700">
              <a:solidFill>
                <a:srgbClr val="C2D69B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lvl="0" indent="0" eaLnBrk="1" fontAlgn="base" latinLnBrk="0" hangingPunct="1">
                <a:spcBef>
                  <a:spcPct val="0"/>
                </a:spcBef>
                <a:spcAft>
                  <a:spcPct val="0"/>
                </a:spcAft>
                <a:tabLst/>
              </a:pPr>
              <a:r>
                <a:rPr kumimoji="1" lang="zh-TW" altLang="en-US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要如何避免流浪狗產生</a:t>
              </a:r>
              <a:r>
                <a:rPr kumimoji="1" lang="en-US" altLang="zh-TW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?</a:t>
              </a:r>
              <a:r>
                <a:rPr kumimoji="1" lang="zh-TW" altLang="en-US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養狗只能用買的嗎</a:t>
              </a:r>
              <a:r>
                <a:rPr kumimoji="1" lang="en-US" altLang="zh-TW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?</a:t>
              </a:r>
              <a:r>
                <a:rPr kumimoji="1" lang="zh-TW" altLang="en-US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我能為流浪狗做什麼事</a:t>
              </a:r>
              <a:r>
                <a:rPr kumimoji="1" lang="en-US" altLang="zh-TW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?</a:t>
              </a:r>
              <a:endParaRPr kumimoji="1" lang="zh-TW" altLang="zh-TW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新細明體" pitchFamily="18" charset="-120"/>
              </a:endParaRPr>
            </a:p>
          </p:txBody>
        </p:sp>
        <p:sp>
          <p:nvSpPr>
            <p:cNvPr id="11" name="圓角矩形 18"/>
            <p:cNvSpPr>
              <a:spLocks noChangeArrowheads="1"/>
            </p:cNvSpPr>
            <p:nvPr/>
          </p:nvSpPr>
          <p:spPr bwMode="auto">
            <a:xfrm>
              <a:off x="6434828" y="4365104"/>
              <a:ext cx="2815947" cy="115056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D6E3BC"/>
                </a:gs>
              </a:gsLst>
              <a:lin ang="5400000" scaled="1"/>
            </a:gradFill>
            <a:ln w="12700">
              <a:solidFill>
                <a:srgbClr val="C2D69B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600" dirty="0">
                  <a:solidFill>
                    <a:srgbClr val="0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到新屋動物保護園區參觀、學習如何當好狗主人</a:t>
              </a:r>
              <a:r>
                <a:rPr kumimoji="1" lang="zh-TW" altLang="en-US" sz="1600" dirty="0" smtClean="0">
                  <a:solidFill>
                    <a:srgbClr val="0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、學校社區宣導我能為流浪狗做些什麼</a:t>
              </a:r>
              <a:r>
                <a:rPr kumimoji="1" lang="en-US" altLang="zh-TW" sz="1600" dirty="0" smtClean="0">
                  <a:solidFill>
                    <a:srgbClr val="0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?</a:t>
              </a:r>
              <a:r>
                <a:rPr kumimoji="1" lang="zh-TW" altLang="en-US" sz="1600" dirty="0" smtClean="0">
                  <a:solidFill>
                    <a:srgbClr val="000000"/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  <a:cs typeface="新細明體" pitchFamily="18" charset="-120"/>
                </a:rPr>
                <a:t>。</a:t>
              </a:r>
              <a:endParaRPr kumimoji="1" lang="zh-TW" altLang="zh-TW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新細明體" pitchFamily="18" charset="-120"/>
              </a:endParaRPr>
            </a:p>
          </p:txBody>
        </p:sp>
        <p:cxnSp>
          <p:nvCxnSpPr>
            <p:cNvPr id="17" name="AutoShape 33"/>
            <p:cNvCxnSpPr>
              <a:cxnSpLocks noChangeShapeType="1"/>
              <a:endCxn id="9" idx="1"/>
            </p:cNvCxnSpPr>
            <p:nvPr/>
          </p:nvCxnSpPr>
          <p:spPr bwMode="auto">
            <a:xfrm flipV="1">
              <a:off x="5578367" y="2527719"/>
              <a:ext cx="792088" cy="407388"/>
            </a:xfrm>
            <a:prstGeom prst="straightConnector1">
              <a:avLst/>
            </a:prstGeom>
            <a:ln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AutoShape 37"/>
            <p:cNvCxnSpPr>
              <a:cxnSpLocks noChangeShapeType="1"/>
              <a:stCxn id="5" idx="3"/>
              <a:endCxn id="11" idx="1"/>
            </p:cNvCxnSpPr>
            <p:nvPr/>
          </p:nvCxnSpPr>
          <p:spPr bwMode="auto">
            <a:xfrm flipV="1">
              <a:off x="5526908" y="4940386"/>
              <a:ext cx="907920" cy="156927"/>
            </a:xfrm>
            <a:prstGeom prst="straightConnector1">
              <a:avLst/>
            </a:prstGeom>
            <a:ln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AutoShape 38"/>
            <p:cNvCxnSpPr>
              <a:cxnSpLocks noChangeShapeType="1"/>
              <a:endCxn id="10" idx="1"/>
            </p:cNvCxnSpPr>
            <p:nvPr/>
          </p:nvCxnSpPr>
          <p:spPr bwMode="auto">
            <a:xfrm flipV="1">
              <a:off x="5434351" y="3717032"/>
              <a:ext cx="936104" cy="332910"/>
            </a:xfrm>
            <a:prstGeom prst="straightConnector1">
              <a:avLst/>
            </a:prstGeom>
            <a:ln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AutoShape 31"/>
          <p:cNvCxnSpPr>
            <a:cxnSpLocks noChangeShapeType="1"/>
          </p:cNvCxnSpPr>
          <p:nvPr/>
        </p:nvCxnSpPr>
        <p:spPr bwMode="auto">
          <a:xfrm>
            <a:off x="2909455" y="3976255"/>
            <a:ext cx="654433" cy="1829009"/>
          </a:xfrm>
          <a:prstGeom prst="straightConnector1">
            <a:avLst/>
          </a:prstGeom>
          <a:ln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AutoShape 31"/>
          <p:cNvCxnSpPr>
            <a:cxnSpLocks noChangeShapeType="1"/>
          </p:cNvCxnSpPr>
          <p:nvPr/>
        </p:nvCxnSpPr>
        <p:spPr bwMode="auto">
          <a:xfrm>
            <a:off x="2843808" y="3861048"/>
            <a:ext cx="805821" cy="944179"/>
          </a:xfrm>
          <a:prstGeom prst="straightConnector1">
            <a:avLst/>
          </a:prstGeom>
          <a:ln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圓角矩形 11"/>
          <p:cNvSpPr>
            <a:spLocks noChangeArrowheads="1"/>
          </p:cNvSpPr>
          <p:nvPr/>
        </p:nvSpPr>
        <p:spPr bwMode="auto">
          <a:xfrm>
            <a:off x="3563888" y="3501008"/>
            <a:ext cx="1728191" cy="750751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35921" dir="2700000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1" lang="zh-TW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新細明體" pitchFamily="18" charset="-120"/>
              </a:rPr>
              <a:t>想像</a:t>
            </a:r>
            <a:endParaRPr kumimoji="1" lang="zh-TW" altLang="zh-TW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文鼎標楷注音" panose="020B0602010101010101" pitchFamily="34" charset="-120"/>
              <a:ea typeface="文鼎標楷注音" panose="020B0602010101010101" pitchFamily="34" charset="-120"/>
              <a:cs typeface="新細明體" pitchFamily="18" charset="-120"/>
            </a:endParaRPr>
          </a:p>
        </p:txBody>
      </p:sp>
      <p:sp>
        <p:nvSpPr>
          <p:cNvPr id="33" name="圓角矩形 11"/>
          <p:cNvSpPr>
            <a:spLocks noChangeArrowheads="1"/>
          </p:cNvSpPr>
          <p:nvPr/>
        </p:nvSpPr>
        <p:spPr bwMode="auto">
          <a:xfrm>
            <a:off x="3635897" y="5373216"/>
            <a:ext cx="1656184" cy="750751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35921" dir="2700000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1" lang="zh-TW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新細明體" pitchFamily="18" charset="-120"/>
              </a:rPr>
              <a:t>分享</a:t>
            </a:r>
            <a:endParaRPr kumimoji="1" lang="zh-TW" altLang="zh-TW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文鼎標楷注音" panose="020B0602010101010101" pitchFamily="34" charset="-120"/>
              <a:ea typeface="文鼎標楷注音" panose="020B0602010101010101" pitchFamily="34" charset="-120"/>
              <a:cs typeface="新細明體" pitchFamily="18" charset="-120"/>
            </a:endParaRPr>
          </a:p>
        </p:txBody>
      </p:sp>
      <p:sp>
        <p:nvSpPr>
          <p:cNvPr id="34" name="圓角矩形 11"/>
          <p:cNvSpPr>
            <a:spLocks noChangeArrowheads="1"/>
          </p:cNvSpPr>
          <p:nvPr/>
        </p:nvSpPr>
        <p:spPr bwMode="auto">
          <a:xfrm>
            <a:off x="3563888" y="2420888"/>
            <a:ext cx="1728191" cy="750751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35921" dir="2700000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0" indent="0" algn="ctr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1" lang="zh-TW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文鼎標楷注音" panose="020B0602010101010101" pitchFamily="34" charset="-120"/>
                <a:ea typeface="文鼎標楷注音" panose="020B0602010101010101" pitchFamily="34" charset="-120"/>
                <a:cs typeface="新細明體" pitchFamily="18" charset="-120"/>
              </a:rPr>
              <a:t>感受</a:t>
            </a:r>
            <a:endParaRPr kumimoji="1" lang="zh-TW" altLang="zh-TW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文鼎標楷注音" panose="020B0602010101010101" pitchFamily="34" charset="-120"/>
              <a:ea typeface="文鼎標楷注音" panose="020B0602010101010101" pitchFamily="34" charset="-120"/>
              <a:cs typeface="新細明體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87" y="320713"/>
            <a:ext cx="2274783" cy="1277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20713"/>
            <a:ext cx="2232247" cy="1253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979574"/>
            <a:ext cx="4248472" cy="5013314"/>
          </a:xfrm>
        </p:spPr>
        <p:txBody>
          <a:bodyPr/>
          <a:lstStyle/>
          <a:p>
            <a:pPr>
              <a:buNone/>
            </a:pPr>
            <a:endParaRPr lang="en-US" altLang="zh-TW" dirty="0"/>
          </a:p>
          <a:p>
            <a:pPr>
              <a:buNone/>
            </a:pP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被流浪狗追的不愉快經驗表達出想探索的渴望</a:t>
            </a:r>
            <a:endParaRPr lang="en-US" altLang="zh-TW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None/>
            </a:pPr>
            <a:r>
              <a:rPr lang="en-US" altLang="zh-TW" u="sng" dirty="0"/>
              <a:t>-----</a:t>
            </a:r>
            <a:r>
              <a:rPr lang="en-US" altLang="zh-TW" dirty="0"/>
              <a:t>--------------------------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u="heavy" dirty="0"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華康粗圓體" pitchFamily="49" charset="-120"/>
                <a:ea typeface="華康粗圓體" pitchFamily="49" charset="-120"/>
              </a:rPr>
              <a:t>探索過程</a:t>
            </a:r>
            <a:r>
              <a:rPr lang="en-US" altLang="zh-TW" b="1" u="heavy" dirty="0"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華康粗圓體" pitchFamily="49" charset="-120"/>
                <a:ea typeface="華康粗圓體" pitchFamily="49" charset="-120"/>
              </a:rPr>
              <a:t>-</a:t>
            </a:r>
            <a:r>
              <a:rPr lang="zh-TW" altLang="en-US" b="1" u="heavy" dirty="0">
                <a:uFill>
                  <a:solidFill>
                    <a:schemeClr val="bg2">
                      <a:lumMod val="60000"/>
                      <a:lumOff val="40000"/>
                    </a:schemeClr>
                  </a:solidFill>
                </a:uFill>
                <a:latin typeface="華康粗圓體" pitchFamily="49" charset="-120"/>
                <a:ea typeface="華康粗圓體" pitchFamily="49" charset="-120"/>
              </a:rPr>
              <a:t>感受</a:t>
            </a:r>
            <a:endParaRPr lang="zh-TW" altLang="en-US" b="1" u="heavy" dirty="0">
              <a:uFill>
                <a:solidFill>
                  <a:schemeClr val="bg2">
                    <a:lumMod val="60000"/>
                    <a:lumOff val="40000"/>
                  </a:schemeClr>
                </a:solidFill>
              </a:uFill>
            </a:endParaRPr>
          </a:p>
        </p:txBody>
      </p:sp>
      <p:grpSp>
        <p:nvGrpSpPr>
          <p:cNvPr id="55" name="群組 54"/>
          <p:cNvGrpSpPr/>
          <p:nvPr/>
        </p:nvGrpSpPr>
        <p:grpSpPr>
          <a:xfrm>
            <a:off x="4572000" y="260648"/>
            <a:ext cx="4427984" cy="1512168"/>
            <a:chOff x="4572000" y="260648"/>
            <a:chExt cx="4427984" cy="1512168"/>
          </a:xfrm>
        </p:grpSpPr>
        <p:sp>
          <p:nvSpPr>
            <p:cNvPr id="23" name="矩形 22"/>
            <p:cNvSpPr/>
            <p:nvPr/>
          </p:nvSpPr>
          <p:spPr>
            <a:xfrm>
              <a:off x="4572000" y="260648"/>
              <a:ext cx="4427984" cy="1512168"/>
            </a:xfrm>
            <a:prstGeom prst="rect">
              <a:avLst/>
            </a:prstGeom>
            <a:solidFill>
              <a:srgbClr val="CCFFCC">
                <a:alpha val="7843"/>
              </a:srgb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4787974" y="404664"/>
              <a:ext cx="4211924" cy="1224213"/>
              <a:chOff x="3267" y="7446"/>
              <a:chExt cx="5704" cy="5242"/>
            </a:xfrm>
          </p:grpSpPr>
          <p:sp>
            <p:nvSpPr>
              <p:cNvPr id="7" name="圓角矩形 6"/>
              <p:cNvSpPr>
                <a:spLocks noChangeArrowheads="1"/>
              </p:cNvSpPr>
              <p:nvPr/>
            </p:nvSpPr>
            <p:spPr bwMode="auto">
              <a:xfrm>
                <a:off x="3267" y="8063"/>
                <a:ext cx="1755" cy="319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2D69B"/>
                  </a:gs>
                  <a:gs pos="50000">
                    <a:srgbClr val="9BBB59"/>
                  </a:gs>
                  <a:gs pos="100000">
                    <a:srgbClr val="C2D69B"/>
                  </a:gs>
                </a:gsLst>
                <a:lin ang="5400000" scaled="1"/>
              </a:gradFill>
              <a:ln w="12700">
                <a:solidFill>
                  <a:srgbClr val="9BBB59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4E6128"/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華康海報體W12" charset="-120"/>
                    <a:ea typeface="華康海報體W12" charset="-120"/>
                    <a:cs typeface="新細明體" pitchFamily="18" charset="-120"/>
                  </a:rPr>
                  <a:t>我的寶貝</a:t>
                </a:r>
              </a:p>
            </p:txBody>
          </p:sp>
          <p:sp>
            <p:nvSpPr>
              <p:cNvPr id="8" name="圓角矩形 8"/>
              <p:cNvSpPr>
                <a:spLocks noChangeArrowheads="1"/>
              </p:cNvSpPr>
              <p:nvPr/>
            </p:nvSpPr>
            <p:spPr bwMode="auto">
              <a:xfrm>
                <a:off x="5510" y="8063"/>
                <a:ext cx="976" cy="3391"/>
              </a:xfrm>
              <a:prstGeom prst="roundRect">
                <a:avLst>
                  <a:gd name="adj" fmla="val 16667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tabLst/>
                </a:pPr>
                <a:r>
                  <a:rPr kumimoji="1" lang="zh-TW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華康古印體" charset="-120"/>
                    <a:ea typeface="華康古印體" charset="-120"/>
                    <a:cs typeface="新細明體" pitchFamily="18" charset="-120"/>
                  </a:rPr>
                  <a:t>感受</a:t>
                </a:r>
              </a:p>
            </p:txBody>
          </p:sp>
          <p:sp>
            <p:nvSpPr>
              <p:cNvPr id="11" name="圓角矩形 18"/>
              <p:cNvSpPr>
                <a:spLocks noChangeArrowheads="1"/>
              </p:cNvSpPr>
              <p:nvPr/>
            </p:nvSpPr>
            <p:spPr bwMode="auto">
              <a:xfrm>
                <a:off x="7070" y="7446"/>
                <a:ext cx="1901" cy="524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D6E3BC"/>
                  </a:gs>
                </a:gsLst>
                <a:lin ang="5400000" scaled="1"/>
              </a:gradFill>
              <a:ln w="12700">
                <a:solidFill>
                  <a:srgbClr val="C2D69B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lnSpc>
                    <a:spcPct val="192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被南崁溪旁的流浪狗追</a:t>
                </a:r>
                <a:endParaRPr kumimoji="1" lang="zh-TW" altLang="zh-TW" sz="1200" dirty="0">
                  <a:solidFill>
                    <a:srgbClr val="000000"/>
                  </a:solidFill>
                  <a:latin typeface="華康古印體" charset="-120"/>
                  <a:ea typeface="華康古印體" charset="-120"/>
                  <a:cs typeface="新細明體" pitchFamily="18" charset="-120"/>
                </a:endParaRPr>
              </a:p>
            </p:txBody>
          </p:sp>
          <p:cxnSp>
            <p:nvCxnSpPr>
              <p:cNvPr id="15" name="AutoShape 31"/>
              <p:cNvCxnSpPr>
                <a:cxnSpLocks noChangeShapeType="1"/>
                <a:stCxn id="7" idx="3"/>
                <a:endCxn id="8" idx="1"/>
              </p:cNvCxnSpPr>
              <p:nvPr/>
            </p:nvCxnSpPr>
            <p:spPr bwMode="auto">
              <a:xfrm>
                <a:off x="5022" y="9661"/>
                <a:ext cx="488" cy="97"/>
              </a:xfrm>
              <a:prstGeom prst="straightConnector1">
                <a:avLst/>
              </a:prstGeom>
              <a:noFill/>
              <a:ln w="19050">
                <a:solidFill>
                  <a:srgbClr val="548DD4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21" name="AutoShape 37"/>
              <p:cNvCxnSpPr>
                <a:cxnSpLocks noChangeShapeType="1"/>
                <a:stCxn id="8" idx="3"/>
              </p:cNvCxnSpPr>
              <p:nvPr/>
            </p:nvCxnSpPr>
            <p:spPr bwMode="auto">
              <a:xfrm>
                <a:off x="6486" y="9759"/>
                <a:ext cx="541" cy="107"/>
              </a:xfrm>
              <a:prstGeom prst="straightConnector1">
                <a:avLst/>
              </a:prstGeom>
              <a:noFill/>
              <a:ln w="19050">
                <a:solidFill>
                  <a:srgbClr val="548DD4"/>
                </a:solidFill>
                <a:round/>
                <a:headEnd/>
                <a:tailEnd type="triangle" w="med" len="med"/>
              </a:ln>
              <a:effectLst/>
            </p:spPr>
          </p:cxnSp>
        </p:grpSp>
      </p:grpSp>
      <p:sp>
        <p:nvSpPr>
          <p:cNvPr id="30" name="矩形 29"/>
          <p:cNvSpPr/>
          <p:nvPr/>
        </p:nvSpPr>
        <p:spPr>
          <a:xfrm>
            <a:off x="899592" y="1340768"/>
            <a:ext cx="28083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黑體" pitchFamily="49" charset="-120"/>
                <a:ea typeface="華康中黑體" pitchFamily="49" charset="-120"/>
              </a:rPr>
              <a:t>我的寶貝</a:t>
            </a:r>
          </a:p>
        </p:txBody>
      </p:sp>
      <p:sp>
        <p:nvSpPr>
          <p:cNvPr id="32" name="圓形箭號 31"/>
          <p:cNvSpPr/>
          <p:nvPr/>
        </p:nvSpPr>
        <p:spPr>
          <a:xfrm rot="12951908" flipV="1">
            <a:off x="4974437" y="1991585"/>
            <a:ext cx="2243313" cy="2345576"/>
          </a:xfrm>
          <a:prstGeom prst="circularArrow">
            <a:avLst>
              <a:gd name="adj1" fmla="val 5209"/>
              <a:gd name="adj2" fmla="val 2289757"/>
              <a:gd name="adj3" fmla="val 18608324"/>
              <a:gd name="adj4" fmla="val 12550912"/>
              <a:gd name="adj5" fmla="val 194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 rot="21114554">
            <a:off x="382899" y="4764447"/>
            <a:ext cx="6707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流浪狗哪裡來</a:t>
            </a:r>
            <a:r>
              <a:rPr lang="en-US" altLang="zh-TW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" pitchFamily="49" charset="-120"/>
                <a:ea typeface="華康海報體W12" pitchFamily="49" charset="-120"/>
              </a:rPr>
              <a:t>?</a:t>
            </a:r>
            <a:endParaRPr lang="zh-TW" alt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海報體W12" pitchFamily="49" charset="-120"/>
              <a:ea typeface="華康海報體W12" pitchFamily="49" charset="-120"/>
            </a:endParaRPr>
          </a:p>
        </p:txBody>
      </p:sp>
      <p:pic>
        <p:nvPicPr>
          <p:cNvPr id="18" name="img" descr="http://p1-news.hfcdn.com/p1-news/MTgxMjY3bmV3cw,,/a1951135acfc9efb.jpg/qs/w=600&amp;h=600&amp;r=230817">
            <a:extLst>
              <a:ext uri="{FF2B5EF4-FFF2-40B4-BE49-F238E27FC236}">
                <a16:creationId xmlns:a16="http://schemas.microsoft.com/office/drawing/2014/main" xmlns="" id="{B8BD0EBF-52BD-4976-865A-ED918EDD24A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23863"/>
            <a:ext cx="2808312" cy="2255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E871B2F9-08B8-4B80-9FB9-CCAF8E762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5265">
            <a:off x="6249347" y="2518797"/>
            <a:ext cx="2969264" cy="1667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2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001996"/>
            <a:ext cx="5843025" cy="185905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流浪狗產生的亂象</a:t>
            </a:r>
            <a:endParaRPr lang="en-US" altLang="zh-TW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r>
              <a:rPr lang="zh-TW" altLang="en-US" dirty="0" smtClean="0"/>
              <a:t>  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        </a:t>
            </a:r>
            <a:r>
              <a:rPr lang="zh-TW" altLang="en-US" sz="4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棄養</a:t>
            </a:r>
            <a:endParaRPr lang="en-US" altLang="zh-TW" sz="4000" dirty="0" smtClean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None/>
            </a:pP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395536" y="3789040"/>
            <a:ext cx="489654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zh-TW" altLang="en-US" sz="6600" dirty="0">
                <a:solidFill>
                  <a:schemeClr val="accent2">
                    <a:lumMod val="60000"/>
                    <a:lumOff val="4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認真</a:t>
            </a:r>
            <a:endParaRPr lang="en-US" altLang="zh-TW" sz="6600" dirty="0">
              <a:solidFill>
                <a:schemeClr val="accent2">
                  <a:lumMod val="60000"/>
                  <a:lumOff val="4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64" name="標題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r>
              <a:rPr lang="zh-TW" altLang="en-US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探索過程</a:t>
            </a:r>
            <a:r>
              <a:rPr lang="en-US" altLang="zh-TW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-</a:t>
            </a:r>
            <a:r>
              <a:rPr lang="zh-TW" altLang="en-US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想像</a:t>
            </a:r>
            <a:endParaRPr lang="zh-TW" altLang="en-US" b="1" u="heavy" dirty="0">
              <a:uFill>
                <a:solidFill>
                  <a:schemeClr val="bg2">
                    <a:lumMod val="60000"/>
                    <a:lumOff val="40000"/>
                  </a:schemeClr>
                </a:solidFill>
              </a:u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99592" y="1340768"/>
            <a:ext cx="28083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黑體" pitchFamily="49" charset="-120"/>
                <a:ea typeface="華康中黑體" pitchFamily="49" charset="-120"/>
              </a:rPr>
              <a:t>我的寶貝</a:t>
            </a:r>
          </a:p>
        </p:txBody>
      </p:sp>
      <p:sp>
        <p:nvSpPr>
          <p:cNvPr id="31" name="矩形 30"/>
          <p:cNvSpPr/>
          <p:nvPr/>
        </p:nvSpPr>
        <p:spPr>
          <a:xfrm>
            <a:off x="1403648" y="5301208"/>
            <a:ext cx="34563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zh-TW" altLang="en-US" sz="6600" dirty="0">
                <a:solidFill>
                  <a:schemeClr val="accent2">
                    <a:lumMod val="60000"/>
                    <a:lumOff val="4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討論</a:t>
            </a:r>
            <a:r>
              <a:rPr lang="zh-TW" altLang="en-US" sz="7200" b="1" cap="none" spc="0" dirty="0">
                <a:ln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華康粗圓體" pitchFamily="49" charset="-120"/>
                <a:ea typeface="華康粗圓體" pitchFamily="49" charset="-120"/>
              </a:rPr>
              <a:t>！</a:t>
            </a:r>
          </a:p>
        </p:txBody>
      </p:sp>
      <p:grpSp>
        <p:nvGrpSpPr>
          <p:cNvPr id="32" name="群組 31"/>
          <p:cNvGrpSpPr/>
          <p:nvPr/>
        </p:nvGrpSpPr>
        <p:grpSpPr>
          <a:xfrm>
            <a:off x="4427984" y="260648"/>
            <a:ext cx="4427984" cy="1512168"/>
            <a:chOff x="4572000" y="260648"/>
            <a:chExt cx="4427984" cy="1512168"/>
          </a:xfrm>
        </p:grpSpPr>
        <p:sp>
          <p:nvSpPr>
            <p:cNvPr id="33" name="矩形 32"/>
            <p:cNvSpPr/>
            <p:nvPr/>
          </p:nvSpPr>
          <p:spPr>
            <a:xfrm>
              <a:off x="4572000" y="260648"/>
              <a:ext cx="4427984" cy="1512168"/>
            </a:xfrm>
            <a:prstGeom prst="rect">
              <a:avLst/>
            </a:prstGeom>
            <a:solidFill>
              <a:srgbClr val="CCFFCC">
                <a:alpha val="7843"/>
              </a:srgb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4" name="Group 22"/>
            <p:cNvGrpSpPr>
              <a:grpSpLocks/>
            </p:cNvGrpSpPr>
            <p:nvPr/>
          </p:nvGrpSpPr>
          <p:grpSpPr bwMode="auto">
            <a:xfrm>
              <a:off x="4787974" y="404664"/>
              <a:ext cx="4211924" cy="1224213"/>
              <a:chOff x="3267" y="7446"/>
              <a:chExt cx="5704" cy="5242"/>
            </a:xfrm>
          </p:grpSpPr>
          <p:sp>
            <p:nvSpPr>
              <p:cNvPr id="35" name="圓角矩形 34"/>
              <p:cNvSpPr>
                <a:spLocks noChangeArrowheads="1"/>
              </p:cNvSpPr>
              <p:nvPr/>
            </p:nvSpPr>
            <p:spPr bwMode="auto">
              <a:xfrm>
                <a:off x="3267" y="8063"/>
                <a:ext cx="1755" cy="319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2D69B"/>
                  </a:gs>
                  <a:gs pos="50000">
                    <a:srgbClr val="9BBB59"/>
                  </a:gs>
                  <a:gs pos="100000">
                    <a:srgbClr val="C2D69B"/>
                  </a:gs>
                </a:gsLst>
                <a:lin ang="5400000" scaled="1"/>
              </a:gradFill>
              <a:ln w="12700">
                <a:solidFill>
                  <a:srgbClr val="9BBB59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4E6128"/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華康海報體W12" charset="-120"/>
                    <a:ea typeface="華康海報體W12" charset="-120"/>
                    <a:cs typeface="新細明體" pitchFamily="18" charset="-120"/>
                  </a:rPr>
                  <a:t>我的寶貝</a:t>
                </a:r>
              </a:p>
            </p:txBody>
          </p:sp>
          <p:sp>
            <p:nvSpPr>
              <p:cNvPr id="36" name="圓角矩形 8"/>
              <p:cNvSpPr>
                <a:spLocks noChangeArrowheads="1"/>
              </p:cNvSpPr>
              <p:nvPr/>
            </p:nvSpPr>
            <p:spPr bwMode="auto">
              <a:xfrm>
                <a:off x="5510" y="8063"/>
                <a:ext cx="976" cy="3391"/>
              </a:xfrm>
              <a:prstGeom prst="roundRect">
                <a:avLst>
                  <a:gd name="adj" fmla="val 16667"/>
                </a:avLst>
              </a:prstGeom>
              <a:ln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tabLst/>
                </a:pPr>
                <a:r>
                  <a:rPr kumimoji="1" lang="zh-TW" altLang="en-US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華康古印體" charset="-120"/>
                    <a:ea typeface="華康古印體" charset="-120"/>
                    <a:cs typeface="新細明體" pitchFamily="18" charset="-120"/>
                  </a:rPr>
                  <a:t>想像</a:t>
                </a:r>
              </a:p>
            </p:txBody>
          </p:sp>
          <p:sp>
            <p:nvSpPr>
              <p:cNvPr id="37" name="圓角矩形 18"/>
              <p:cNvSpPr>
                <a:spLocks noChangeArrowheads="1"/>
              </p:cNvSpPr>
              <p:nvPr/>
            </p:nvSpPr>
            <p:spPr bwMode="auto">
              <a:xfrm>
                <a:off x="7070" y="7446"/>
                <a:ext cx="1901" cy="524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D6E3BC"/>
                  </a:gs>
                </a:gsLst>
                <a:lin ang="5400000" scaled="1"/>
              </a:gradFill>
              <a:ln w="12700">
                <a:solidFill>
                  <a:srgbClr val="C2D69B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lnSpc>
                    <a:spcPct val="192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流浪狗亂象</a:t>
                </a:r>
                <a:endParaRPr kumimoji="1" lang="en-US" altLang="zh-TW" sz="1200" dirty="0">
                  <a:solidFill>
                    <a:srgbClr val="000000"/>
                  </a:solidFill>
                  <a:latin typeface="華康古印體" charset="-120"/>
                  <a:ea typeface="華康古印體" charset="-120"/>
                  <a:cs typeface="新細明體" pitchFamily="18" charset="-120"/>
                </a:endParaRPr>
              </a:p>
              <a:p>
                <a:pPr fontAlgn="base">
                  <a:lnSpc>
                    <a:spcPct val="192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要如何避免流浪狗產生</a:t>
                </a:r>
                <a:endParaRPr kumimoji="1" lang="zh-TW" altLang="zh-TW" sz="1200" dirty="0">
                  <a:solidFill>
                    <a:srgbClr val="000000"/>
                  </a:solidFill>
                  <a:latin typeface="華康古印體" charset="-120"/>
                  <a:ea typeface="華康古印體" charset="-120"/>
                  <a:cs typeface="新細明體" pitchFamily="18" charset="-120"/>
                </a:endParaRPr>
              </a:p>
            </p:txBody>
          </p:sp>
          <p:cxnSp>
            <p:nvCxnSpPr>
              <p:cNvPr id="38" name="AutoShape 31"/>
              <p:cNvCxnSpPr>
                <a:cxnSpLocks noChangeShapeType="1"/>
                <a:stCxn id="35" idx="3"/>
                <a:endCxn id="36" idx="1"/>
              </p:cNvCxnSpPr>
              <p:nvPr/>
            </p:nvCxnSpPr>
            <p:spPr bwMode="auto">
              <a:xfrm>
                <a:off x="5022" y="9661"/>
                <a:ext cx="488" cy="97"/>
              </a:xfrm>
              <a:prstGeom prst="straightConnector1">
                <a:avLst/>
              </a:prstGeom>
              <a:noFill/>
              <a:ln w="19050">
                <a:solidFill>
                  <a:srgbClr val="548DD4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39" name="AutoShape 37"/>
              <p:cNvCxnSpPr>
                <a:cxnSpLocks noChangeShapeType="1"/>
                <a:stCxn id="36" idx="3"/>
              </p:cNvCxnSpPr>
              <p:nvPr/>
            </p:nvCxnSpPr>
            <p:spPr bwMode="auto">
              <a:xfrm>
                <a:off x="6486" y="9759"/>
                <a:ext cx="541" cy="107"/>
              </a:xfrm>
              <a:prstGeom prst="straightConnector1">
                <a:avLst/>
              </a:prstGeom>
              <a:noFill/>
              <a:ln w="19050">
                <a:solidFill>
                  <a:srgbClr val="548DD4"/>
                </a:solidFill>
                <a:round/>
                <a:headEnd/>
                <a:tailEnd type="triangle" w="med" len="med"/>
              </a:ln>
              <a:effectLst/>
            </p:spPr>
          </p:cxnSp>
        </p:grp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06AA4EEC-A1AF-4EA4-B9D2-D4F021C8B0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347" y="2103677"/>
            <a:ext cx="3258850" cy="1829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06205761-EA5B-49CD-BFA9-4C100ECCE5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457">
            <a:off x="5098622" y="4181433"/>
            <a:ext cx="3532690" cy="1983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向右箭號 1"/>
          <p:cNvSpPr/>
          <p:nvPr/>
        </p:nvSpPr>
        <p:spPr>
          <a:xfrm>
            <a:off x="683568" y="3050783"/>
            <a:ext cx="978408" cy="4846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2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2276871"/>
            <a:ext cx="5954768" cy="2281807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養狗</a:t>
            </a:r>
            <a:r>
              <a:rPr lang="zh-TW" altLang="en-US" dirty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不一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定要花錢</a:t>
            </a:r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買</a:t>
            </a:r>
            <a:endParaRPr lang="en-US" altLang="zh-TW" dirty="0" smtClean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       </a:t>
            </a:r>
            <a:r>
              <a:rPr lang="zh-TW" altLang="en-US" sz="3200" dirty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可以</a:t>
            </a:r>
            <a:r>
              <a:rPr lang="zh-TW" altLang="en-US" sz="32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認養</a:t>
            </a:r>
            <a:endParaRPr lang="en-US" altLang="zh-TW" sz="3200" dirty="0" smtClean="0">
              <a:solidFill>
                <a:schemeClr val="bg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我能為流浪狗做什麼</a:t>
            </a:r>
            <a:r>
              <a:rPr lang="en-US" altLang="zh-TW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en-US" altLang="zh-TW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dirty="0" smtClean="0"/>
              <a:t>                 </a:t>
            </a:r>
            <a:r>
              <a:rPr lang="zh-TW" altLang="en-US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不欺負、勇敢檢舉</a:t>
            </a:r>
            <a:endParaRPr lang="en-US" altLang="zh-TW" dirty="0">
              <a:solidFill>
                <a:schemeClr val="bg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探索過程</a:t>
            </a:r>
            <a:r>
              <a:rPr lang="en-US" altLang="zh-TW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-</a:t>
            </a:r>
            <a:r>
              <a:rPr lang="zh-TW" altLang="en-US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想像</a:t>
            </a:r>
            <a:endParaRPr lang="zh-TW" altLang="en-US" dirty="0"/>
          </a:p>
        </p:txBody>
      </p:sp>
      <p:sp>
        <p:nvSpPr>
          <p:cNvPr id="46" name="矩形 45"/>
          <p:cNvSpPr/>
          <p:nvPr/>
        </p:nvSpPr>
        <p:spPr>
          <a:xfrm>
            <a:off x="899592" y="1340768"/>
            <a:ext cx="28083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黑體" pitchFamily="49" charset="-120"/>
                <a:ea typeface="華康中黑體" pitchFamily="49" charset="-120"/>
              </a:rPr>
              <a:t>我的寶貝</a:t>
            </a:r>
          </a:p>
        </p:txBody>
      </p:sp>
      <p:sp>
        <p:nvSpPr>
          <p:cNvPr id="47" name="矩形 46"/>
          <p:cNvSpPr/>
          <p:nvPr/>
        </p:nvSpPr>
        <p:spPr>
          <a:xfrm>
            <a:off x="4031819" y="4407465"/>
            <a:ext cx="417646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zh-TW" altLang="en-US" sz="8800" b="1" cap="none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希望</a:t>
            </a:r>
            <a:r>
              <a:rPr lang="zh-TW" altLang="en-US" sz="12000" b="1" cap="none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華康粗圓體" pitchFamily="49" charset="-120"/>
                <a:ea typeface="華康粗圓體" pitchFamily="49" charset="-120"/>
              </a:rPr>
              <a:t>！</a:t>
            </a:r>
          </a:p>
        </p:txBody>
      </p:sp>
      <p:grpSp>
        <p:nvGrpSpPr>
          <p:cNvPr id="45" name="群組 44"/>
          <p:cNvGrpSpPr/>
          <p:nvPr/>
        </p:nvGrpSpPr>
        <p:grpSpPr>
          <a:xfrm>
            <a:off x="4427984" y="260648"/>
            <a:ext cx="4427984" cy="1512168"/>
            <a:chOff x="4572000" y="260648"/>
            <a:chExt cx="4427984" cy="1512168"/>
          </a:xfrm>
        </p:grpSpPr>
        <p:sp>
          <p:nvSpPr>
            <p:cNvPr id="48" name="矩形 47"/>
            <p:cNvSpPr/>
            <p:nvPr/>
          </p:nvSpPr>
          <p:spPr>
            <a:xfrm>
              <a:off x="4572000" y="260648"/>
              <a:ext cx="4427984" cy="1512168"/>
            </a:xfrm>
            <a:prstGeom prst="rect">
              <a:avLst/>
            </a:prstGeom>
            <a:solidFill>
              <a:srgbClr val="CCFFCC">
                <a:alpha val="7843"/>
              </a:srgb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9" name="Group 22"/>
            <p:cNvGrpSpPr>
              <a:grpSpLocks/>
            </p:cNvGrpSpPr>
            <p:nvPr/>
          </p:nvGrpSpPr>
          <p:grpSpPr bwMode="auto">
            <a:xfrm>
              <a:off x="4787974" y="424281"/>
              <a:ext cx="4174265" cy="1224213"/>
              <a:chOff x="3267" y="7530"/>
              <a:chExt cx="5653" cy="5242"/>
            </a:xfrm>
          </p:grpSpPr>
          <p:sp>
            <p:nvSpPr>
              <p:cNvPr id="50" name="圓角矩形 49"/>
              <p:cNvSpPr>
                <a:spLocks noChangeArrowheads="1"/>
              </p:cNvSpPr>
              <p:nvPr/>
            </p:nvSpPr>
            <p:spPr bwMode="auto">
              <a:xfrm>
                <a:off x="3267" y="8063"/>
                <a:ext cx="1755" cy="319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2D69B"/>
                  </a:gs>
                  <a:gs pos="50000">
                    <a:srgbClr val="9BBB59"/>
                  </a:gs>
                  <a:gs pos="100000">
                    <a:srgbClr val="C2D69B"/>
                  </a:gs>
                </a:gsLst>
                <a:lin ang="5400000" scaled="1"/>
              </a:gradFill>
              <a:ln w="12700">
                <a:solidFill>
                  <a:srgbClr val="9BBB59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4E6128"/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華康海報體W12" charset="-120"/>
                    <a:ea typeface="華康海報體W12" charset="-120"/>
                    <a:cs typeface="新細明體" pitchFamily="18" charset="-120"/>
                  </a:rPr>
                  <a:t>我的寶貝</a:t>
                </a:r>
              </a:p>
            </p:txBody>
          </p:sp>
          <p:sp>
            <p:nvSpPr>
              <p:cNvPr id="51" name="圓角矩形 8"/>
              <p:cNvSpPr>
                <a:spLocks noChangeArrowheads="1"/>
              </p:cNvSpPr>
              <p:nvPr/>
            </p:nvSpPr>
            <p:spPr bwMode="auto">
              <a:xfrm>
                <a:off x="5510" y="8063"/>
                <a:ext cx="976" cy="3391"/>
              </a:xfrm>
              <a:prstGeom prst="roundRect">
                <a:avLst>
                  <a:gd name="adj" fmla="val 16667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tabLst/>
                </a:pPr>
                <a:r>
                  <a:rPr kumimoji="1" lang="zh-TW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華康古印體" charset="-120"/>
                    <a:ea typeface="華康古印體" charset="-120"/>
                    <a:cs typeface="新細明體" pitchFamily="18" charset="-120"/>
                  </a:rPr>
                  <a:t>想像</a:t>
                </a:r>
              </a:p>
            </p:txBody>
          </p:sp>
          <p:sp>
            <p:nvSpPr>
              <p:cNvPr id="52" name="圓角矩形 18"/>
              <p:cNvSpPr>
                <a:spLocks noChangeArrowheads="1"/>
              </p:cNvSpPr>
              <p:nvPr/>
            </p:nvSpPr>
            <p:spPr bwMode="auto">
              <a:xfrm>
                <a:off x="6777" y="7530"/>
                <a:ext cx="2143" cy="524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D6E3BC"/>
                  </a:gs>
                </a:gsLst>
                <a:lin ang="5400000" scaled="1"/>
              </a:gradFill>
              <a:ln w="12700">
                <a:solidFill>
                  <a:srgbClr val="C2D69B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lnSpc>
                    <a:spcPct val="192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養狗只能用</a:t>
                </a:r>
                <a:r>
                  <a:rPr kumimoji="1" lang="zh-TW" altLang="en-US" sz="1200" dirty="0">
                    <a:solidFill>
                      <a:srgbClr val="00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新細明體" pitchFamily="18" charset="-120"/>
                  </a:rPr>
                  <a:t>「買</a:t>
                </a:r>
                <a:r>
                  <a:rPr kumimoji="1" lang="zh-TW" altLang="en-US" sz="1200" dirty="0">
                    <a:solidFill>
                      <a:srgbClr val="000000"/>
                    </a:solidFill>
                    <a:latin typeface="文鼎標楷注音" panose="020B0602010101010101" pitchFamily="34" charset="-120"/>
                    <a:ea typeface="文鼎標楷注音" panose="020B0602010101010101" pitchFamily="34" charset="-120"/>
                    <a:cs typeface="新細明體" pitchFamily="18" charset="-120"/>
                  </a:rPr>
                  <a:t>」</a:t>
                </a:r>
                <a:r>
                  <a:rPr kumimoji="1" lang="zh-TW" altLang="en-US" sz="1200" dirty="0">
                    <a:solidFill>
                      <a:srgbClr val="000000"/>
                    </a:solidFill>
                    <a:ea typeface="華康古印體" charset="-120"/>
                  </a:rPr>
                  <a:t>的嗎</a:t>
                </a:r>
                <a:r>
                  <a:rPr kumimoji="1" lang="en-US" altLang="zh-TW" sz="1200" dirty="0">
                    <a:solidFill>
                      <a:srgbClr val="000000"/>
                    </a:solidFill>
                    <a:ea typeface="華康古印體" charset="-120"/>
                  </a:rPr>
                  <a:t>?</a:t>
                </a:r>
              </a:p>
              <a:p>
                <a:pPr fontAlgn="base">
                  <a:lnSpc>
                    <a:spcPct val="192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流浪狗該何去何從</a:t>
                </a:r>
                <a:endParaRPr kumimoji="1" lang="zh-TW" altLang="zh-TW" sz="1200" dirty="0">
                  <a:solidFill>
                    <a:srgbClr val="000000"/>
                  </a:solidFill>
                  <a:latin typeface="華康古印體" charset="-120"/>
                  <a:ea typeface="華康古印體" charset="-120"/>
                  <a:cs typeface="新細明體" pitchFamily="18" charset="-120"/>
                </a:endParaRPr>
              </a:p>
            </p:txBody>
          </p:sp>
          <p:cxnSp>
            <p:nvCxnSpPr>
              <p:cNvPr id="53" name="AutoShape 31"/>
              <p:cNvCxnSpPr>
                <a:cxnSpLocks noChangeShapeType="1"/>
                <a:stCxn id="50" idx="3"/>
                <a:endCxn id="51" idx="1"/>
              </p:cNvCxnSpPr>
              <p:nvPr/>
            </p:nvCxnSpPr>
            <p:spPr bwMode="auto">
              <a:xfrm>
                <a:off x="5022" y="9661"/>
                <a:ext cx="488" cy="97"/>
              </a:xfrm>
              <a:prstGeom prst="straightConnector1">
                <a:avLst/>
              </a:prstGeom>
              <a:noFill/>
              <a:ln w="19050">
                <a:solidFill>
                  <a:srgbClr val="548DD4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54" name="AutoShape 37"/>
              <p:cNvCxnSpPr>
                <a:cxnSpLocks noChangeShapeType="1"/>
                <a:stCxn id="51" idx="3"/>
              </p:cNvCxnSpPr>
              <p:nvPr/>
            </p:nvCxnSpPr>
            <p:spPr bwMode="auto">
              <a:xfrm flipV="1">
                <a:off x="6486" y="9661"/>
                <a:ext cx="291" cy="97"/>
              </a:xfrm>
              <a:prstGeom prst="straightConnector1">
                <a:avLst/>
              </a:prstGeom>
              <a:noFill/>
              <a:ln w="19050">
                <a:solidFill>
                  <a:srgbClr val="548DD4"/>
                </a:solidFill>
                <a:round/>
                <a:headEnd/>
                <a:tailEnd type="triangle" w="med" len="med"/>
              </a:ln>
              <a:effectLst/>
            </p:spPr>
          </p:cxnSp>
        </p:grpSp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4B4B333B-A6F4-4D6E-8782-ED8AEF158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80" y="2564904"/>
            <a:ext cx="2519304" cy="1414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4B5786BB-FAC7-4302-A76E-109BAB2B5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17" y="4711406"/>
            <a:ext cx="2911948" cy="1635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向右箭號 4"/>
          <p:cNvSpPr/>
          <p:nvPr/>
        </p:nvSpPr>
        <p:spPr>
          <a:xfrm>
            <a:off x="990032" y="3707555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/>
          <p:cNvSpPr/>
          <p:nvPr/>
        </p:nvSpPr>
        <p:spPr>
          <a:xfrm>
            <a:off x="990032" y="2736402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3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3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3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  <p:bldP spid="47" grpId="1" build="allAtOnce"/>
      <p:bldP spid="47" grpId="2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916832"/>
            <a:ext cx="7560840" cy="1512168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評估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家裡是否適合養狗</a:t>
            </a:r>
            <a:endParaRPr lang="en-US" altLang="zh-TW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514350" indent="-514350">
              <a:buNone/>
            </a:pP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當「稱職」的狗主人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探索過程</a:t>
            </a:r>
            <a:r>
              <a:rPr lang="en-US" altLang="zh-TW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-</a:t>
            </a:r>
            <a:r>
              <a:rPr lang="zh-TW" altLang="en-US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實踐</a:t>
            </a:r>
            <a:endParaRPr lang="zh-TW" altLang="en-US" dirty="0"/>
          </a:p>
        </p:txBody>
      </p:sp>
      <p:sp>
        <p:nvSpPr>
          <p:cNvPr id="47" name="內容版面配置區 2"/>
          <p:cNvSpPr txBox="1">
            <a:spLocks/>
          </p:cNvSpPr>
          <p:nvPr/>
        </p:nvSpPr>
        <p:spPr>
          <a:xfrm rot="20818437">
            <a:off x="2686371" y="5775159"/>
            <a:ext cx="1867569" cy="1027107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>
            <a:noAutofit/>
          </a:bodyPr>
          <a:lstStyle/>
          <a:p>
            <a:pPr marL="514350" marR="0" lvl="0" indent="-514350" algn="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努力</a:t>
            </a:r>
          </a:p>
        </p:txBody>
      </p:sp>
      <p:sp>
        <p:nvSpPr>
          <p:cNvPr id="46" name="矩形 45"/>
          <p:cNvSpPr/>
          <p:nvPr/>
        </p:nvSpPr>
        <p:spPr>
          <a:xfrm>
            <a:off x="899592" y="1340768"/>
            <a:ext cx="28083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黑體" pitchFamily="49" charset="-120"/>
                <a:ea typeface="華康中黑體" pitchFamily="49" charset="-120"/>
              </a:rPr>
              <a:t>我的寶貝</a:t>
            </a:r>
          </a:p>
        </p:txBody>
      </p:sp>
      <p:sp>
        <p:nvSpPr>
          <p:cNvPr id="49" name="內容版面配置區 2"/>
          <p:cNvSpPr txBox="1">
            <a:spLocks/>
          </p:cNvSpPr>
          <p:nvPr/>
        </p:nvSpPr>
        <p:spPr>
          <a:xfrm rot="20760363">
            <a:off x="4727686" y="5106012"/>
            <a:ext cx="4715519" cy="911619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>
            <a:noAutofit/>
          </a:bodyPr>
          <a:lstStyle/>
          <a:p>
            <a:pPr marL="514350" marR="0" lvl="0" indent="-51435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tabLst/>
              <a:defRPr/>
            </a:pPr>
            <a:r>
              <a:rPr lang="zh-TW" altLang="en-US" sz="40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成為好主人</a:t>
            </a:r>
          </a:p>
        </p:txBody>
      </p:sp>
      <p:grpSp>
        <p:nvGrpSpPr>
          <p:cNvPr id="50" name="群組 49"/>
          <p:cNvGrpSpPr/>
          <p:nvPr/>
        </p:nvGrpSpPr>
        <p:grpSpPr>
          <a:xfrm>
            <a:off x="4427984" y="260648"/>
            <a:ext cx="4427984" cy="1512168"/>
            <a:chOff x="4572000" y="260648"/>
            <a:chExt cx="4427984" cy="1512168"/>
          </a:xfrm>
        </p:grpSpPr>
        <p:sp>
          <p:nvSpPr>
            <p:cNvPr id="51" name="矩形 50"/>
            <p:cNvSpPr/>
            <p:nvPr/>
          </p:nvSpPr>
          <p:spPr>
            <a:xfrm>
              <a:off x="4572000" y="260648"/>
              <a:ext cx="4427984" cy="1512168"/>
            </a:xfrm>
            <a:prstGeom prst="rect">
              <a:avLst/>
            </a:prstGeom>
            <a:solidFill>
              <a:srgbClr val="CCFFCC">
                <a:alpha val="7843"/>
              </a:srgb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2" name="Group 22"/>
            <p:cNvGrpSpPr>
              <a:grpSpLocks/>
            </p:cNvGrpSpPr>
            <p:nvPr/>
          </p:nvGrpSpPr>
          <p:grpSpPr bwMode="auto">
            <a:xfrm>
              <a:off x="4787974" y="404664"/>
              <a:ext cx="4211924" cy="1224213"/>
              <a:chOff x="3267" y="7446"/>
              <a:chExt cx="5704" cy="5242"/>
            </a:xfrm>
          </p:grpSpPr>
          <p:sp>
            <p:nvSpPr>
              <p:cNvPr id="53" name="圓角矩形 52"/>
              <p:cNvSpPr>
                <a:spLocks noChangeArrowheads="1"/>
              </p:cNvSpPr>
              <p:nvPr/>
            </p:nvSpPr>
            <p:spPr bwMode="auto">
              <a:xfrm>
                <a:off x="3267" y="8063"/>
                <a:ext cx="1755" cy="319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2D69B"/>
                  </a:gs>
                  <a:gs pos="50000">
                    <a:srgbClr val="9BBB59"/>
                  </a:gs>
                  <a:gs pos="100000">
                    <a:srgbClr val="C2D69B"/>
                  </a:gs>
                </a:gsLst>
                <a:lin ang="5400000" scaled="1"/>
              </a:gradFill>
              <a:ln w="12700">
                <a:solidFill>
                  <a:srgbClr val="9BBB59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4E6128"/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華康海報體W12" charset="-120"/>
                    <a:ea typeface="華康海報體W12" charset="-120"/>
                    <a:cs typeface="新細明體" pitchFamily="18" charset="-120"/>
                  </a:rPr>
                  <a:t>我的寶貝</a:t>
                </a:r>
              </a:p>
            </p:txBody>
          </p:sp>
          <p:sp>
            <p:nvSpPr>
              <p:cNvPr id="54" name="圓角矩形 8"/>
              <p:cNvSpPr>
                <a:spLocks noChangeArrowheads="1"/>
              </p:cNvSpPr>
              <p:nvPr/>
            </p:nvSpPr>
            <p:spPr bwMode="auto">
              <a:xfrm>
                <a:off x="5510" y="8063"/>
                <a:ext cx="976" cy="3391"/>
              </a:xfrm>
              <a:prstGeom prst="roundRect">
                <a:avLst>
                  <a:gd name="adj" fmla="val 16667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tabLst/>
                </a:pPr>
                <a:r>
                  <a:rPr kumimoji="1" lang="zh-TW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華康古印體" charset="-120"/>
                    <a:ea typeface="華康古印體" charset="-120"/>
                    <a:cs typeface="新細明體" pitchFamily="18" charset="-120"/>
                  </a:rPr>
                  <a:t>實踐</a:t>
                </a:r>
              </a:p>
            </p:txBody>
          </p:sp>
          <p:sp>
            <p:nvSpPr>
              <p:cNvPr id="55" name="圓角矩形 18"/>
              <p:cNvSpPr>
                <a:spLocks noChangeArrowheads="1"/>
              </p:cNvSpPr>
              <p:nvPr/>
            </p:nvSpPr>
            <p:spPr bwMode="auto">
              <a:xfrm>
                <a:off x="7070" y="7446"/>
                <a:ext cx="1901" cy="524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D6E3BC"/>
                  </a:gs>
                </a:gsLst>
                <a:lin ang="5400000" scaled="1"/>
              </a:gradFill>
              <a:ln w="12700">
                <a:solidFill>
                  <a:srgbClr val="C2D69B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評估家裡是否適合養狗</a:t>
                </a:r>
                <a:endParaRPr kumimoji="1" lang="en-US" altLang="zh-TW" sz="1200" dirty="0">
                  <a:solidFill>
                    <a:srgbClr val="000000"/>
                  </a:solidFill>
                  <a:latin typeface="華康古印體" charset="-120"/>
                  <a:ea typeface="華康古印體" charset="-120"/>
                  <a:cs typeface="新細明體" pitchFamily="18" charset="-120"/>
                </a:endParaRPr>
              </a:p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TW" altLang="en-US" sz="1200" dirty="0">
                    <a:solidFill>
                      <a:srgbClr val="000000"/>
                    </a:solidFill>
                    <a:ea typeface="華康古印體" charset="-120"/>
                  </a:rPr>
                  <a:t>當</a:t>
                </a:r>
                <a:r>
                  <a:rPr kumimoji="1" lang="zh-TW" altLang="zh-TW" sz="1200" dirty="0">
                    <a:solidFill>
                      <a:srgbClr val="000000"/>
                    </a:solidFill>
                    <a:ea typeface="華康古印體" charset="-120"/>
                  </a:rPr>
                  <a:t>「稱職」的狗主人</a:t>
                </a:r>
                <a:endParaRPr kumimoji="1" lang="en-US" altLang="zh-TW" sz="1200" dirty="0">
                  <a:solidFill>
                    <a:srgbClr val="000000"/>
                  </a:solidFill>
                  <a:ea typeface="華康古印體" charset="-120"/>
                </a:endParaRPr>
              </a:p>
            </p:txBody>
          </p:sp>
          <p:cxnSp>
            <p:nvCxnSpPr>
              <p:cNvPr id="56" name="AutoShape 31"/>
              <p:cNvCxnSpPr>
                <a:cxnSpLocks noChangeShapeType="1"/>
                <a:stCxn id="53" idx="3"/>
                <a:endCxn id="54" idx="1"/>
              </p:cNvCxnSpPr>
              <p:nvPr/>
            </p:nvCxnSpPr>
            <p:spPr bwMode="auto">
              <a:xfrm>
                <a:off x="5022" y="9661"/>
                <a:ext cx="488" cy="97"/>
              </a:xfrm>
              <a:prstGeom prst="straightConnector1">
                <a:avLst/>
              </a:prstGeom>
              <a:noFill/>
              <a:ln w="19050">
                <a:solidFill>
                  <a:srgbClr val="548DD4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57" name="AutoShape 37"/>
              <p:cNvCxnSpPr>
                <a:cxnSpLocks noChangeShapeType="1"/>
                <a:stCxn id="54" idx="3"/>
              </p:cNvCxnSpPr>
              <p:nvPr/>
            </p:nvCxnSpPr>
            <p:spPr bwMode="auto">
              <a:xfrm>
                <a:off x="6486" y="9759"/>
                <a:ext cx="541" cy="107"/>
              </a:xfrm>
              <a:prstGeom prst="straightConnector1">
                <a:avLst/>
              </a:prstGeom>
              <a:noFill/>
              <a:ln w="19050">
                <a:solidFill>
                  <a:srgbClr val="548DD4"/>
                </a:solidFill>
                <a:round/>
                <a:headEnd/>
                <a:tailEnd type="triangle" w="med" len="med"/>
              </a:ln>
              <a:effectLst/>
            </p:spPr>
          </p:cxnSp>
        </p:grp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31D5AD87-8E04-4987-BEC2-80BF3A77E3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51" y="3439969"/>
            <a:ext cx="2648358" cy="1487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D134C934-D648-43C3-80BC-F1A37911C4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812" y="2462702"/>
            <a:ext cx="3483119" cy="1955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467127A2-9490-4C3A-8FAD-4B04BA05E1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09" y="4102088"/>
            <a:ext cx="2647911" cy="14867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2060848"/>
            <a:ext cx="8686800" cy="4035152"/>
          </a:xfrm>
        </p:spPr>
        <p:txBody>
          <a:bodyPr/>
          <a:lstStyle/>
          <a:p>
            <a:r>
              <a:rPr lang="zh-TW" altLang="en-US" sz="2000" u="sng" dirty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3" action="ppaction://hlinkfile"/>
              </a:rPr>
              <a:t>參觀新屋</a:t>
            </a:r>
            <a:r>
              <a:rPr lang="zh-TW" altLang="en-US" sz="2000" u="sng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3" action="ppaction://hlinkfile"/>
              </a:rPr>
              <a:t>收容所</a:t>
            </a:r>
            <a:r>
              <a:rPr lang="en-US" altLang="zh-TW" sz="2000" u="sng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sz="2000" u="sng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與狗互動</a:t>
            </a:r>
            <a:endParaRPr lang="en-US" altLang="zh-TW" sz="2000" u="sng" dirty="0">
              <a:solidFill>
                <a:srgbClr val="7030A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en-US" altLang="zh-TW" sz="2000" u="sng" dirty="0">
              <a:solidFill>
                <a:srgbClr val="7030A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u="sng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4" action="ppaction://hlinkfile"/>
              </a:rPr>
              <a:t>志</a:t>
            </a:r>
            <a:r>
              <a:rPr lang="zh-TW" altLang="en-US" u="sng" dirty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4" action="ppaction://hlinkfile"/>
              </a:rPr>
              <a:t>工</a:t>
            </a:r>
            <a:r>
              <a:rPr lang="zh-TW" altLang="en-US" u="sng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4" action="ppaction://hlinkfile"/>
              </a:rPr>
              <a:t>訪問</a:t>
            </a:r>
            <a:r>
              <a:rPr lang="en-US" altLang="zh-TW" sz="2000" u="sng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sz="2000" u="sng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如何與狗相處</a:t>
            </a:r>
            <a:endParaRPr lang="en-US" altLang="zh-TW" sz="2000" u="sng" dirty="0">
              <a:solidFill>
                <a:srgbClr val="7030A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探索過程</a:t>
            </a:r>
            <a:r>
              <a:rPr lang="en-US" altLang="zh-TW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-</a:t>
            </a:r>
            <a:r>
              <a:rPr lang="zh-TW" altLang="en-US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實踐</a:t>
            </a:r>
            <a:endParaRPr lang="zh-TW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2303748" y="5013176"/>
            <a:ext cx="71287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zh-TW" altLang="en-US" sz="7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收穫滿滿</a:t>
            </a:r>
            <a:r>
              <a:rPr lang="en-US" altLang="zh-TW" sz="7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</a:t>
            </a:r>
            <a:endParaRPr lang="zh-TW" altLang="en-US" sz="72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99592" y="1340768"/>
            <a:ext cx="28083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黑體" pitchFamily="49" charset="-120"/>
                <a:ea typeface="華康中黑體" pitchFamily="49" charset="-120"/>
              </a:rPr>
              <a:t>我的寶貝</a:t>
            </a:r>
          </a:p>
        </p:txBody>
      </p:sp>
      <p:grpSp>
        <p:nvGrpSpPr>
          <p:cNvPr id="49" name="群組 48"/>
          <p:cNvGrpSpPr/>
          <p:nvPr/>
        </p:nvGrpSpPr>
        <p:grpSpPr>
          <a:xfrm>
            <a:off x="4427984" y="260648"/>
            <a:ext cx="4427984" cy="1512168"/>
            <a:chOff x="4572000" y="260648"/>
            <a:chExt cx="4427984" cy="1512168"/>
          </a:xfrm>
        </p:grpSpPr>
        <p:sp>
          <p:nvSpPr>
            <p:cNvPr id="50" name="矩形 49"/>
            <p:cNvSpPr/>
            <p:nvPr/>
          </p:nvSpPr>
          <p:spPr>
            <a:xfrm>
              <a:off x="4572000" y="260648"/>
              <a:ext cx="4427984" cy="1512168"/>
            </a:xfrm>
            <a:prstGeom prst="rect">
              <a:avLst/>
            </a:prstGeom>
            <a:solidFill>
              <a:srgbClr val="CCFFCC">
                <a:alpha val="7843"/>
              </a:srgb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1" name="Group 22"/>
            <p:cNvGrpSpPr>
              <a:grpSpLocks/>
            </p:cNvGrpSpPr>
            <p:nvPr/>
          </p:nvGrpSpPr>
          <p:grpSpPr bwMode="auto">
            <a:xfrm>
              <a:off x="4787974" y="404664"/>
              <a:ext cx="4211924" cy="1224213"/>
              <a:chOff x="3267" y="7446"/>
              <a:chExt cx="5704" cy="5242"/>
            </a:xfrm>
          </p:grpSpPr>
          <p:sp>
            <p:nvSpPr>
              <p:cNvPr id="52" name="圓角矩形 51"/>
              <p:cNvSpPr>
                <a:spLocks noChangeArrowheads="1"/>
              </p:cNvSpPr>
              <p:nvPr/>
            </p:nvSpPr>
            <p:spPr bwMode="auto">
              <a:xfrm>
                <a:off x="3267" y="8063"/>
                <a:ext cx="1755" cy="319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2D69B"/>
                  </a:gs>
                  <a:gs pos="50000">
                    <a:srgbClr val="9BBB59"/>
                  </a:gs>
                  <a:gs pos="100000">
                    <a:srgbClr val="C2D69B"/>
                  </a:gs>
                </a:gsLst>
                <a:lin ang="5400000" scaled="1"/>
              </a:gradFill>
              <a:ln w="12700">
                <a:solidFill>
                  <a:srgbClr val="9BBB59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4E6128"/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華康海報體W12" charset="-120"/>
                    <a:ea typeface="華康海報體W12" charset="-120"/>
                    <a:cs typeface="新細明體" pitchFamily="18" charset="-120"/>
                  </a:rPr>
                  <a:t>我的寶貝</a:t>
                </a:r>
              </a:p>
            </p:txBody>
          </p:sp>
          <p:sp>
            <p:nvSpPr>
              <p:cNvPr id="53" name="圓角矩形 8"/>
              <p:cNvSpPr>
                <a:spLocks noChangeArrowheads="1"/>
              </p:cNvSpPr>
              <p:nvPr/>
            </p:nvSpPr>
            <p:spPr bwMode="auto">
              <a:xfrm>
                <a:off x="5510" y="8063"/>
                <a:ext cx="976" cy="3391"/>
              </a:xfrm>
              <a:prstGeom prst="roundRect">
                <a:avLst>
                  <a:gd name="adj" fmla="val 16667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tabLst/>
                </a:pPr>
                <a:r>
                  <a:rPr kumimoji="1" lang="zh-TW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華康古印體" charset="-120"/>
                    <a:ea typeface="華康古印體" charset="-120"/>
                    <a:cs typeface="新細明體" pitchFamily="18" charset="-120"/>
                  </a:rPr>
                  <a:t>實踐</a:t>
                </a:r>
              </a:p>
            </p:txBody>
          </p:sp>
          <p:sp>
            <p:nvSpPr>
              <p:cNvPr id="54" name="圓角矩形 18"/>
              <p:cNvSpPr>
                <a:spLocks noChangeArrowheads="1"/>
              </p:cNvSpPr>
              <p:nvPr/>
            </p:nvSpPr>
            <p:spPr bwMode="auto">
              <a:xfrm>
                <a:off x="7070" y="7446"/>
                <a:ext cx="1901" cy="524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D6E3BC"/>
                  </a:gs>
                </a:gsLst>
                <a:lin ang="5400000" scaled="1"/>
              </a:gradFill>
              <a:ln w="12700">
                <a:solidFill>
                  <a:srgbClr val="C2D69B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lnSpc>
                    <a:spcPct val="192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TW" altLang="en-US" sz="1200" dirty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參觀新屋收容所進行訪問</a:t>
                </a:r>
                <a:endParaRPr kumimoji="1" lang="en-US" altLang="zh-TW" sz="1200" dirty="0">
                  <a:solidFill>
                    <a:srgbClr val="000000"/>
                  </a:solidFill>
                  <a:latin typeface="華康古印體" charset="-120"/>
                  <a:ea typeface="華康古印體" charset="-120"/>
                  <a:cs typeface="新細明體" pitchFamily="18" charset="-120"/>
                </a:endParaRPr>
              </a:p>
            </p:txBody>
          </p:sp>
          <p:cxnSp>
            <p:nvCxnSpPr>
              <p:cNvPr id="55" name="AutoShape 31"/>
              <p:cNvCxnSpPr>
                <a:cxnSpLocks noChangeShapeType="1"/>
                <a:stCxn id="52" idx="3"/>
                <a:endCxn id="53" idx="1"/>
              </p:cNvCxnSpPr>
              <p:nvPr/>
            </p:nvCxnSpPr>
            <p:spPr bwMode="auto">
              <a:xfrm>
                <a:off x="5022" y="9661"/>
                <a:ext cx="488" cy="97"/>
              </a:xfrm>
              <a:prstGeom prst="straightConnector1">
                <a:avLst/>
              </a:prstGeom>
              <a:noFill/>
              <a:ln w="19050">
                <a:solidFill>
                  <a:srgbClr val="548DD4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56" name="AutoShape 37"/>
              <p:cNvCxnSpPr>
                <a:cxnSpLocks noChangeShapeType="1"/>
                <a:stCxn id="53" idx="3"/>
              </p:cNvCxnSpPr>
              <p:nvPr/>
            </p:nvCxnSpPr>
            <p:spPr bwMode="auto">
              <a:xfrm>
                <a:off x="6486" y="9759"/>
                <a:ext cx="541" cy="107"/>
              </a:xfrm>
              <a:prstGeom prst="straightConnector1">
                <a:avLst/>
              </a:prstGeom>
              <a:noFill/>
              <a:ln w="19050">
                <a:solidFill>
                  <a:srgbClr val="548DD4"/>
                </a:solidFill>
                <a:round/>
                <a:headEnd/>
                <a:tailEnd type="triangle" w="med" len="med"/>
              </a:ln>
              <a:effectLst/>
            </p:spPr>
          </p:cxnSp>
        </p:grp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FC1DD089-29AC-4880-8955-7202E16CD2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54" y="2165733"/>
            <a:ext cx="3707904" cy="2081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690E5A08-9D2D-43B5-9613-3405212F66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3278">
            <a:off x="670350" y="3621593"/>
            <a:ext cx="2871527" cy="1612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2060848"/>
            <a:ext cx="8686800" cy="4035152"/>
          </a:xfrm>
        </p:spPr>
        <p:txBody>
          <a:bodyPr/>
          <a:lstStyle/>
          <a:p>
            <a:endParaRPr lang="en-US" altLang="zh-TW" sz="2000" u="sng" dirty="0">
              <a:solidFill>
                <a:srgbClr val="7030A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000" u="sng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3" action="ppaction://hlinkfile"/>
              </a:rPr>
              <a:t>上學時間向家長同學宣導</a:t>
            </a:r>
            <a:endParaRPr lang="en-US" altLang="zh-TW" sz="2000" u="sng" dirty="0" smtClean="0">
              <a:solidFill>
                <a:srgbClr val="7030A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000" u="sng" dirty="0" smtClean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4" action="ppaction://hlinkfile"/>
              </a:rPr>
              <a:t>社區居民宣</a:t>
            </a:r>
            <a:r>
              <a:rPr lang="zh-TW" altLang="en-US" sz="2000" u="sng" dirty="0">
                <a:solidFill>
                  <a:srgbClr val="7030A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4" action="ppaction://hlinkfile"/>
              </a:rPr>
              <a:t>導</a:t>
            </a:r>
            <a:endParaRPr lang="en-US" altLang="zh-TW" sz="2000" u="sng" dirty="0" smtClean="0">
              <a:solidFill>
                <a:srgbClr val="7030A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en-US" altLang="zh-TW" sz="2000" u="sng" dirty="0">
              <a:solidFill>
                <a:srgbClr val="7030A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探索過程</a:t>
            </a:r>
            <a:r>
              <a:rPr lang="en-US" altLang="zh-TW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-</a:t>
            </a:r>
            <a:r>
              <a:rPr lang="zh-TW" altLang="en-US" b="1" u="heavy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uFill>
                  <a:solidFill>
                    <a:srgbClr val="444D26">
                      <a:lumMod val="60000"/>
                      <a:lumOff val="40000"/>
                    </a:srgbClr>
                  </a:solidFill>
                </a:uFill>
                <a:latin typeface="華康粗圓體" pitchFamily="49" charset="-120"/>
                <a:ea typeface="華康粗圓體" pitchFamily="49" charset="-120"/>
              </a:rPr>
              <a:t>實踐</a:t>
            </a:r>
            <a:endParaRPr lang="zh-TW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1259632" y="5183703"/>
            <a:ext cx="71287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zh-TW" altLang="en-US" sz="7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我們約定好</a:t>
            </a:r>
            <a:r>
              <a:rPr lang="en-US" altLang="zh-TW" sz="7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</a:t>
            </a:r>
            <a:endParaRPr lang="zh-TW" altLang="en-US" sz="72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99592" y="1340768"/>
            <a:ext cx="28083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中黑體" pitchFamily="49" charset="-120"/>
                <a:ea typeface="華康中黑體" pitchFamily="49" charset="-120"/>
              </a:rPr>
              <a:t>我的寶貝</a:t>
            </a:r>
          </a:p>
        </p:txBody>
      </p:sp>
      <p:grpSp>
        <p:nvGrpSpPr>
          <p:cNvPr id="49" name="群組 48"/>
          <p:cNvGrpSpPr/>
          <p:nvPr/>
        </p:nvGrpSpPr>
        <p:grpSpPr>
          <a:xfrm>
            <a:off x="4427984" y="260648"/>
            <a:ext cx="4427984" cy="1512168"/>
            <a:chOff x="4572000" y="260648"/>
            <a:chExt cx="4427984" cy="1512168"/>
          </a:xfrm>
        </p:grpSpPr>
        <p:sp>
          <p:nvSpPr>
            <p:cNvPr id="50" name="矩形 49"/>
            <p:cNvSpPr/>
            <p:nvPr/>
          </p:nvSpPr>
          <p:spPr>
            <a:xfrm>
              <a:off x="4572000" y="260648"/>
              <a:ext cx="4427984" cy="1512168"/>
            </a:xfrm>
            <a:prstGeom prst="rect">
              <a:avLst/>
            </a:prstGeom>
            <a:solidFill>
              <a:srgbClr val="CCFFCC">
                <a:alpha val="7843"/>
              </a:srgb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1" name="Group 22"/>
            <p:cNvGrpSpPr>
              <a:grpSpLocks/>
            </p:cNvGrpSpPr>
            <p:nvPr/>
          </p:nvGrpSpPr>
          <p:grpSpPr bwMode="auto">
            <a:xfrm>
              <a:off x="4787974" y="404664"/>
              <a:ext cx="4211924" cy="1224213"/>
              <a:chOff x="3267" y="7446"/>
              <a:chExt cx="5704" cy="5242"/>
            </a:xfrm>
          </p:grpSpPr>
          <p:sp>
            <p:nvSpPr>
              <p:cNvPr id="52" name="圓角矩形 51"/>
              <p:cNvSpPr>
                <a:spLocks noChangeArrowheads="1"/>
              </p:cNvSpPr>
              <p:nvPr/>
            </p:nvSpPr>
            <p:spPr bwMode="auto">
              <a:xfrm>
                <a:off x="3267" y="8063"/>
                <a:ext cx="1755" cy="3197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2D69B"/>
                  </a:gs>
                  <a:gs pos="50000">
                    <a:srgbClr val="9BBB59"/>
                  </a:gs>
                  <a:gs pos="100000">
                    <a:srgbClr val="C2D69B"/>
                  </a:gs>
                </a:gsLst>
                <a:lin ang="5400000" scaled="1"/>
              </a:gradFill>
              <a:ln w="12700">
                <a:solidFill>
                  <a:srgbClr val="9BBB59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4E6128"/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華康海報體W12" charset="-120"/>
                    <a:ea typeface="華康海報體W12" charset="-120"/>
                    <a:cs typeface="新細明體" pitchFamily="18" charset="-120"/>
                  </a:rPr>
                  <a:t>我的寶貝</a:t>
                </a:r>
              </a:p>
            </p:txBody>
          </p:sp>
          <p:sp>
            <p:nvSpPr>
              <p:cNvPr id="53" name="圓角矩形 8"/>
              <p:cNvSpPr>
                <a:spLocks noChangeArrowheads="1"/>
              </p:cNvSpPr>
              <p:nvPr/>
            </p:nvSpPr>
            <p:spPr bwMode="auto">
              <a:xfrm>
                <a:off x="5510" y="8063"/>
                <a:ext cx="976" cy="3391"/>
              </a:xfrm>
              <a:prstGeom prst="roundRect">
                <a:avLst>
                  <a:gd name="adj" fmla="val 16667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lvl="0" indent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tabLst/>
                </a:pPr>
                <a:r>
                  <a:rPr kumimoji="1" lang="zh-TW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華康古印體" charset="-120"/>
                    <a:ea typeface="華康古印體" charset="-120"/>
                    <a:cs typeface="新細明體" pitchFamily="18" charset="-120"/>
                  </a:rPr>
                  <a:t>實踐</a:t>
                </a:r>
              </a:p>
            </p:txBody>
          </p:sp>
          <p:sp>
            <p:nvSpPr>
              <p:cNvPr id="54" name="圓角矩形 18"/>
              <p:cNvSpPr>
                <a:spLocks noChangeArrowheads="1"/>
              </p:cNvSpPr>
              <p:nvPr/>
            </p:nvSpPr>
            <p:spPr bwMode="auto">
              <a:xfrm>
                <a:off x="7070" y="7446"/>
                <a:ext cx="1901" cy="5242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D6E3BC"/>
                  </a:gs>
                </a:gsLst>
                <a:lin ang="5400000" scaled="1"/>
              </a:gradFill>
              <a:ln w="12700">
                <a:solidFill>
                  <a:srgbClr val="C2D69B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fontAlgn="base">
                  <a:lnSpc>
                    <a:spcPct val="192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zh-TW" altLang="en-US" sz="1200" dirty="0" smtClean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我能為流浪狗做什麼</a:t>
                </a:r>
                <a:r>
                  <a:rPr kumimoji="1" lang="en-US" altLang="zh-TW" sz="1200" dirty="0" smtClean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?</a:t>
                </a:r>
                <a:r>
                  <a:rPr kumimoji="1" lang="zh-TW" altLang="en-US" sz="1200" dirty="0" smtClean="0">
                    <a:solidFill>
                      <a:srgbClr val="000000"/>
                    </a:solidFill>
                    <a:latin typeface="華康古印體" charset="-120"/>
                    <a:ea typeface="華康古印體" charset="-120"/>
                    <a:cs typeface="新細明體" pitchFamily="18" charset="-120"/>
                  </a:rPr>
                  <a:t>上學時宣導</a:t>
                </a:r>
                <a:endParaRPr kumimoji="1" lang="en-US" altLang="zh-TW" sz="1200" dirty="0">
                  <a:solidFill>
                    <a:srgbClr val="000000"/>
                  </a:solidFill>
                  <a:latin typeface="華康古印體" charset="-120"/>
                  <a:ea typeface="華康古印體" charset="-120"/>
                  <a:cs typeface="新細明體" pitchFamily="18" charset="-120"/>
                </a:endParaRPr>
              </a:p>
            </p:txBody>
          </p:sp>
          <p:cxnSp>
            <p:nvCxnSpPr>
              <p:cNvPr id="55" name="AutoShape 31"/>
              <p:cNvCxnSpPr>
                <a:cxnSpLocks noChangeShapeType="1"/>
                <a:stCxn id="52" idx="3"/>
                <a:endCxn id="53" idx="1"/>
              </p:cNvCxnSpPr>
              <p:nvPr/>
            </p:nvCxnSpPr>
            <p:spPr bwMode="auto">
              <a:xfrm>
                <a:off x="5022" y="9661"/>
                <a:ext cx="488" cy="97"/>
              </a:xfrm>
              <a:prstGeom prst="straightConnector1">
                <a:avLst/>
              </a:prstGeom>
              <a:noFill/>
              <a:ln w="19050">
                <a:solidFill>
                  <a:srgbClr val="548DD4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56" name="AutoShape 37"/>
              <p:cNvCxnSpPr>
                <a:cxnSpLocks noChangeShapeType="1"/>
                <a:stCxn id="53" idx="3"/>
              </p:cNvCxnSpPr>
              <p:nvPr/>
            </p:nvCxnSpPr>
            <p:spPr bwMode="auto">
              <a:xfrm>
                <a:off x="6486" y="9759"/>
                <a:ext cx="541" cy="107"/>
              </a:xfrm>
              <a:prstGeom prst="straightConnector1">
                <a:avLst/>
              </a:prstGeom>
              <a:noFill/>
              <a:ln w="19050">
                <a:solidFill>
                  <a:srgbClr val="548DD4"/>
                </a:solidFill>
                <a:round/>
                <a:headEnd/>
                <a:tailEnd type="triangle" w="med" len="med"/>
              </a:ln>
              <a:effectLst/>
            </p:spPr>
          </p:cxnSp>
        </p:grp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8669" y="2047475"/>
            <a:ext cx="2118131" cy="173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29" y="3432864"/>
            <a:ext cx="2373447" cy="1825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3079" y="2912511"/>
            <a:ext cx="2826083" cy="2472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04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宣紙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10245</TotalTime>
  <Words>686</Words>
  <Application>Microsoft Office PowerPoint</Application>
  <PresentationFormat>如螢幕大小 (4:3)</PresentationFormat>
  <Paragraphs>126</Paragraphs>
  <Slides>14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9" baseType="lpstr">
      <vt:lpstr>文鼎標楷注音</vt:lpstr>
      <vt:lpstr>文鼎標楷注音破音一</vt:lpstr>
      <vt:lpstr>華康中黑體</vt:lpstr>
      <vt:lpstr>華康古印體</vt:lpstr>
      <vt:lpstr>華康海報體W12</vt:lpstr>
      <vt:lpstr>華康粗圓體</vt:lpstr>
      <vt:lpstr>新細明體</vt:lpstr>
      <vt:lpstr>新細明體</vt:lpstr>
      <vt:lpstr>標楷體</vt:lpstr>
      <vt:lpstr>Arial</vt:lpstr>
      <vt:lpstr>Calibri</vt:lpstr>
      <vt:lpstr>Constantia</vt:lpstr>
      <vt:lpstr>Times New Roman</vt:lpstr>
      <vt:lpstr>Wingdings 2</vt:lpstr>
      <vt:lpstr>宣紙</vt:lpstr>
      <vt:lpstr>桃園市新路國小 --我的寶貝</vt:lpstr>
      <vt:lpstr>緣起～一場追逐戰　　　　　　　　　　</vt:lpstr>
      <vt:lpstr>探索實踐過程</vt:lpstr>
      <vt:lpstr>探索過程-感受</vt:lpstr>
      <vt:lpstr>探索過程-想像</vt:lpstr>
      <vt:lpstr>探索過程-想像</vt:lpstr>
      <vt:lpstr>探索過程-實踐</vt:lpstr>
      <vt:lpstr>探索過程-實踐</vt:lpstr>
      <vt:lpstr>探索過程-實踐</vt:lpstr>
      <vt:lpstr>探索過程-分享</vt:lpstr>
      <vt:lpstr>行動省思(學生)</vt:lpstr>
      <vt:lpstr>行動省思(教師)</vt:lpstr>
      <vt:lpstr>最棒的回饋</vt:lpstr>
      <vt:lpstr>感謝您的聆聽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DHAngelcat</dc:creator>
  <cp:lastModifiedBy>USER</cp:lastModifiedBy>
  <cp:revision>492</cp:revision>
  <cp:lastPrinted>2016-11-02T05:30:55Z</cp:lastPrinted>
  <dcterms:created xsi:type="dcterms:W3CDTF">2016-05-08T12:12:05Z</dcterms:created>
  <dcterms:modified xsi:type="dcterms:W3CDTF">2017-10-23T01:47:41Z</dcterms:modified>
</cp:coreProperties>
</file>